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1"/>
  </p:handoutMasterIdLst>
  <p:sldIdLst>
    <p:sldId id="2821" r:id="rId5"/>
    <p:sldId id="2839" r:id="rId6"/>
    <p:sldId id="2840" r:id="rId7"/>
    <p:sldId id="2841" r:id="rId8"/>
    <p:sldId id="2842" r:id="rId9"/>
    <p:sldId id="283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9BE20-BCEA-491B-BCFB-2B9AF29C6560}" v="1" dt="2024-11-12T10:08:23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7D7DB2-7A32-48FC-F8B1-9CD2B13FB6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ED648-09FC-34CB-2AA3-4F803DBD07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3D06D-D659-424C-AC3C-4D266938F950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792F6-8989-1FE2-85C7-B0AAD7A792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D6EB9-A740-0EFB-0851-9A0F02DC0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924C2-69DF-422E-BBF9-756E77FE8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3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80A9-1B03-A863-5D22-D12382A84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D1874-ED93-C6EC-E4DD-DCFDD664A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733D5-30AE-F074-5A1F-86D7D72F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B214-38AC-41E6-BC0A-E825B3309AB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5341D-F750-DEC9-25CD-94612890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7B3B9-C48E-2185-1D22-CF2C4D93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F2D9-BFEE-4493-9D89-5DED6D0CA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2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0CA0-A6DF-7626-96F5-EEF9A90F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2BA0A-6827-550B-ED41-DB9B43A7D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BDE83-CE09-98C2-0DD1-B5C6769E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B214-38AC-41E6-BC0A-E825B3309AB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AF92F-6A83-A181-D048-8690F9AE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648D-CC88-43DF-CB4E-F7C8A495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F2D9-BFEE-4493-9D89-5DED6D0CA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3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2C0659-231F-6CEC-27B7-A6059B5FA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988C5-DCC1-7146-2652-A13B15FA8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68479-D6D7-8F06-BCF2-56264230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B214-38AC-41E6-BC0A-E825B3309AB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3A1A4-401C-6BA9-DF82-C751AF0C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AD0EA-0C4D-2AD1-D437-9DDD24AD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F2D9-BFEE-4493-9D89-5DED6D0CA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1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9FED-151A-4FB8-548F-C2D18C1D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B734E-B5A8-ABF3-521F-3ECE95849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776E0-E9BD-E271-F91A-1A54B60B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B214-38AC-41E6-BC0A-E825B3309AB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58DAA-A4D7-297D-9E77-A8DD6D90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1F18D-5AE3-BC4D-E121-880A1842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F2D9-BFEE-4493-9D89-5DED6D0CA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51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C305-096F-4069-B907-02CE6553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CD47F-F6AD-E4D1-4541-8FFB360A0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D5E5D-C747-379D-829C-5B535954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B214-38AC-41E6-BC0A-E825B3309AB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77E65-C358-2065-D412-620DFAD4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296B6-38C1-396A-32D1-91425C9F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F2D9-BFEE-4493-9D89-5DED6D0CA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7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D49E-2FD7-28A4-2EED-9AE2B7FE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15F0-AA49-0F5A-0D37-09AF4C113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B6040-3F42-C05A-E330-64DD51FCA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26CB3-35A8-3C47-789C-3D8542C4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B214-38AC-41E6-BC0A-E825B3309AB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A29C2-0A25-2CA1-B99D-99051877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E41AC-8FE8-4311-EF5F-41DC7D79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F2D9-BFEE-4493-9D89-5DED6D0CA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7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3468-9135-CCF3-5BDC-27DAC9FE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B1200-E6A3-D00C-A621-57B3EFFA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214B6-6BF4-3FF6-7CD1-4A98BC4C6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1584A-FF4D-D456-1466-F7354FE08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09714-3E29-AB47-CF2D-EA63E29EC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71AB6-4088-E4CD-48C6-515CC22C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B214-38AC-41E6-BC0A-E825B3309AB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9D431-209D-6B35-E6FD-008DE6DE4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3A09A-91E6-535B-857A-1DF9F131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F2D9-BFEE-4493-9D89-5DED6D0CA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5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1E1A-6DCF-CF3A-A23F-9908F1B8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DA8D4-40CA-34B6-7745-A0D3FD4C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B214-38AC-41E6-BC0A-E825B3309AB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B776C-CFED-B125-15C2-C65E90A29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57E2B-5E63-34C9-D192-A1DBCAAE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F2D9-BFEE-4493-9D89-5DED6D0CA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9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38475-D09A-A827-5497-EF102023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B214-38AC-41E6-BC0A-E825B3309AB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4A42D-AF46-0F24-03E3-2BCDCE1B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2928D-2B71-20B0-5CAC-9E52DC22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F2D9-BFEE-4493-9D89-5DED6D0CA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8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5ED67-8D17-7FE5-A9AB-4AFBE8F3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B10D0-9623-C809-5388-82BDD710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1A2A2-7215-8043-1897-A063604D5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6F74E-4BC2-ABCF-7531-9FD644FA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B214-38AC-41E6-BC0A-E825B3309AB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38008-05EA-AB96-1BC0-ACE2A445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1F42E-DE7E-2B53-AEA3-A227FC5D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F2D9-BFEE-4493-9D89-5DED6D0CA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63A7-DB94-4341-A353-011531BD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DE7A1-DF77-8291-CE78-834DFEFE5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69949-FC6D-2B9E-DB12-784FEE171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4F045-3C65-B82C-3702-103AD7BD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B214-38AC-41E6-BC0A-E825B3309AB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2DDAB-C2E0-0840-19C6-3D9894E7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DF9F6-77C1-614A-8339-9E8CF951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F2D9-BFEE-4493-9D89-5DED6D0CA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2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E2E91-BA46-618A-E6D3-D32E1FB9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96F6A-7748-F4A9-91DB-84AA5FC9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74930-9F08-B4C3-7F07-B9DD199D3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76B214-38AC-41E6-BC0A-E825B3309AB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A9C0C-C447-13FE-2085-FE13A7E42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060D9-49EA-24BE-6DEC-ADF0150A0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47F2D9-BFEE-4493-9D89-5DED6D0CA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6">
            <a:extLst>
              <a:ext uri="{FF2B5EF4-FFF2-40B4-BE49-F238E27FC236}">
                <a16:creationId xmlns:a16="http://schemas.microsoft.com/office/drawing/2014/main" id="{BA314467-2813-4D8A-EC3E-63550777D4C7}"/>
              </a:ext>
            </a:extLst>
          </p:cNvPr>
          <p:cNvSpPr txBox="1"/>
          <p:nvPr/>
        </p:nvSpPr>
        <p:spPr>
          <a:xfrm>
            <a:off x="1333154" y="1924105"/>
            <a:ext cx="3562191" cy="267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GB" sz="1333">
                <a:latin typeface="Aptos" panose="020B0004020202020204" pitchFamily="34" charset="0"/>
              </a:rPr>
              <a:t>Always ensure the required plans and permits are in place before you start a job</a:t>
            </a:r>
          </a:p>
          <a:p>
            <a:pPr>
              <a:spcAft>
                <a:spcPts val="400"/>
              </a:spcAft>
            </a:pPr>
            <a:endParaRPr lang="en-GB" sz="1467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GB" sz="1333">
                <a:latin typeface="Aptos" panose="020B0004020202020204" pitchFamily="34" charset="0"/>
              </a:rPr>
              <a:t>Always use tools and equipment that are fit for the intended purpose</a:t>
            </a:r>
          </a:p>
          <a:p>
            <a:pPr>
              <a:spcAft>
                <a:spcPts val="400"/>
              </a:spcAft>
            </a:pPr>
            <a:endParaRPr lang="en-GB" sz="1333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GB" sz="1333">
                <a:latin typeface="Aptos" panose="020B0004020202020204" pitchFamily="34" charset="0"/>
              </a:rPr>
              <a:t>Never undertake any job unless you have been trained and assessed as competent</a:t>
            </a:r>
          </a:p>
          <a:p>
            <a:pPr>
              <a:spcAft>
                <a:spcPts val="400"/>
              </a:spcAft>
            </a:pPr>
            <a:endParaRPr lang="en-GB" sz="1333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GB" sz="1333">
                <a:latin typeface="Aptos" panose="020B0004020202020204" pitchFamily="34" charset="0"/>
              </a:rPr>
              <a:t>Never work, or operate vehicles or machinery, while under the influence of drugs or alcohol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55763-7DF3-CE90-9569-D6C35AAB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9344" y="1937434"/>
            <a:ext cx="676501" cy="676501"/>
          </a:xfrm>
          <a:prstGeom prst="rect">
            <a:avLst/>
          </a:prstGeom>
          <a:noFill/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B1C6CD7A-5B31-7ADB-61F0-F2317CD0A5AF}"/>
              </a:ext>
            </a:extLst>
          </p:cNvPr>
          <p:cNvSpPr txBox="1"/>
          <p:nvPr/>
        </p:nvSpPr>
        <p:spPr>
          <a:xfrm>
            <a:off x="617187" y="1322421"/>
            <a:ext cx="4372079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 b="1">
                <a:solidFill>
                  <a:schemeClr val="bg1"/>
                </a:solidFill>
                <a:latin typeface="Aptos" panose="020B0004020202020204" pitchFamily="34" charset="0"/>
              </a:rPr>
              <a:t>Working Responsibly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9539FE32-43BA-5703-7208-F2B85B573948}"/>
              </a:ext>
            </a:extLst>
          </p:cNvPr>
          <p:cNvSpPr txBox="1"/>
          <p:nvPr/>
        </p:nvSpPr>
        <p:spPr>
          <a:xfrm>
            <a:off x="6567820" y="1322421"/>
            <a:ext cx="4397443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 b="1">
                <a:solidFill>
                  <a:schemeClr val="bg1"/>
                </a:solidFill>
                <a:latin typeface="Aptos" panose="020B0004020202020204" pitchFamily="34" charset="0"/>
              </a:rPr>
              <a:t>Working at Height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FD09B363-9E67-BE96-DCA2-16EFEB98279E}"/>
              </a:ext>
            </a:extLst>
          </p:cNvPr>
          <p:cNvSpPr txBox="1"/>
          <p:nvPr/>
        </p:nvSpPr>
        <p:spPr>
          <a:xfrm>
            <a:off x="591631" y="5171749"/>
            <a:ext cx="4375191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 b="1">
                <a:solidFill>
                  <a:schemeClr val="bg1"/>
                </a:solidFill>
                <a:latin typeface="Aptos" panose="020B0004020202020204" pitchFamily="34" charset="0"/>
              </a:rPr>
              <a:t>Working with Electricity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70D1A60E-3AB6-34A1-43FD-12B2E7E85533}"/>
              </a:ext>
            </a:extLst>
          </p:cNvPr>
          <p:cNvSpPr txBox="1"/>
          <p:nvPr/>
        </p:nvSpPr>
        <p:spPr>
          <a:xfrm>
            <a:off x="6593989" y="2557833"/>
            <a:ext cx="4348353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 b="1">
                <a:solidFill>
                  <a:schemeClr val="bg1"/>
                </a:solidFill>
                <a:latin typeface="Aptos" panose="020B0004020202020204" pitchFamily="34" charset="0"/>
              </a:rPr>
              <a:t>Out of harms way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D5090377-5C05-417D-85B4-02016E016DDC}"/>
              </a:ext>
            </a:extLst>
          </p:cNvPr>
          <p:cNvSpPr txBox="1"/>
          <p:nvPr/>
        </p:nvSpPr>
        <p:spPr>
          <a:xfrm>
            <a:off x="1401518" y="5776665"/>
            <a:ext cx="356219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33">
                <a:latin typeface="Orsted Sans" panose="00000500000000000000" pitchFamily="50" charset="0"/>
              </a:rPr>
              <a:t>Always verify isolation and zero energy before work begins</a:t>
            </a:r>
            <a:endParaRPr lang="en-GB" sz="1467">
              <a:latin typeface="Orsted Sans" panose="00000500000000000000" pitchFamily="50" charset="0"/>
            </a:endParaRP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7A45960A-0B3A-FE9A-723C-AC68F9AF71A6}"/>
              </a:ext>
            </a:extLst>
          </p:cNvPr>
          <p:cNvSpPr txBox="1"/>
          <p:nvPr/>
        </p:nvSpPr>
        <p:spPr>
          <a:xfrm>
            <a:off x="6663283" y="5252147"/>
            <a:ext cx="4301980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 b="1">
                <a:solidFill>
                  <a:schemeClr val="bg1"/>
                </a:solidFill>
                <a:latin typeface="Aptos" panose="020B0004020202020204" pitchFamily="34" charset="0"/>
              </a:rPr>
              <a:t>Transfer Operations</a:t>
            </a:r>
          </a:p>
        </p:txBody>
      </p:sp>
      <p:sp>
        <p:nvSpPr>
          <p:cNvPr id="16" name="TextBox 40">
            <a:extLst>
              <a:ext uri="{FF2B5EF4-FFF2-40B4-BE49-F238E27FC236}">
                <a16:creationId xmlns:a16="http://schemas.microsoft.com/office/drawing/2014/main" id="{43FEAD7A-7180-B4F0-6BB2-854D73065D20}"/>
              </a:ext>
            </a:extLst>
          </p:cNvPr>
          <p:cNvSpPr txBox="1"/>
          <p:nvPr/>
        </p:nvSpPr>
        <p:spPr>
          <a:xfrm>
            <a:off x="7296659" y="3119084"/>
            <a:ext cx="3633133" cy="173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GB" sz="1333">
                <a:latin typeface="Aptos" panose="020B0004020202020204" pitchFamily="34" charset="0"/>
              </a:rPr>
              <a:t>Always secure tools, loose materials and equipment to prevent them from falling</a:t>
            </a:r>
          </a:p>
          <a:p>
            <a:pPr>
              <a:spcAft>
                <a:spcPts val="400"/>
              </a:spcAft>
            </a:pPr>
            <a:endParaRPr lang="en-GB" sz="1333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GB" sz="1333">
                <a:latin typeface="Aptos" panose="020B0004020202020204" pitchFamily="34" charset="0"/>
              </a:rPr>
              <a:t>Never place yourself under a suspended load during lifting</a:t>
            </a:r>
          </a:p>
          <a:p>
            <a:pPr>
              <a:spcAft>
                <a:spcPts val="400"/>
              </a:spcAft>
            </a:pPr>
            <a:endParaRPr lang="en-GB" sz="1333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GB" sz="1333">
                <a:latin typeface="Aptos" panose="020B0004020202020204" pitchFamily="34" charset="0"/>
              </a:rPr>
              <a:t>Always adhere to barriers and exclusion zones</a:t>
            </a:r>
            <a:endParaRPr lang="en-GB" sz="1467">
              <a:latin typeface="Aptos" panose="020B0004020202020204" pitchFamily="34" charset="0"/>
            </a:endParaRP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B2B82660-34FA-9C1D-255E-AE3BF4A13FCE}"/>
              </a:ext>
            </a:extLst>
          </p:cNvPr>
          <p:cNvSpPr txBox="1"/>
          <p:nvPr/>
        </p:nvSpPr>
        <p:spPr>
          <a:xfrm>
            <a:off x="7369247" y="1876854"/>
            <a:ext cx="355453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33">
                <a:latin typeface="Aptos" panose="020B0004020202020204" pitchFamily="34" charset="0"/>
              </a:rPr>
              <a:t>Always use fall protection when working at height</a:t>
            </a:r>
            <a:endParaRPr lang="en-GB" sz="1467">
              <a:latin typeface="Aptos" panose="020B0004020202020204" pitchFamily="34" charset="0"/>
            </a:endParaRPr>
          </a:p>
        </p:txBody>
      </p:sp>
      <p:sp>
        <p:nvSpPr>
          <p:cNvPr id="51" name="TextBox 39">
            <a:extLst>
              <a:ext uri="{FF2B5EF4-FFF2-40B4-BE49-F238E27FC236}">
                <a16:creationId xmlns:a16="http://schemas.microsoft.com/office/drawing/2014/main" id="{035F9E6F-DA82-FC23-0C74-78F066BDF5C6}"/>
              </a:ext>
            </a:extLst>
          </p:cNvPr>
          <p:cNvSpPr txBox="1"/>
          <p:nvPr/>
        </p:nvSpPr>
        <p:spPr>
          <a:xfrm>
            <a:off x="7380151" y="5776664"/>
            <a:ext cx="356219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33">
                <a:latin typeface="Aptos" panose="020B0004020202020204" pitchFamily="34" charset="0"/>
              </a:rPr>
              <a:t>Only transfer from a vessel when you are ready, and permission is provided</a:t>
            </a:r>
            <a:endParaRPr lang="en-GB" sz="1467">
              <a:latin typeface="Aptos" panose="020B00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5899E9-070E-4354-9D34-29BC4440D0DE}"/>
              </a:ext>
            </a:extLst>
          </p:cNvPr>
          <p:cNvSpPr txBox="1"/>
          <p:nvPr/>
        </p:nvSpPr>
        <p:spPr>
          <a:xfrm>
            <a:off x="617187" y="292077"/>
            <a:ext cx="10433893" cy="815291"/>
          </a:xfrm>
          <a:prstGeom prst="rect">
            <a:avLst/>
          </a:prstGeom>
          <a:solidFill>
            <a:srgbClr val="231F58"/>
          </a:solidFill>
        </p:spPr>
        <p:txBody>
          <a:bodyPr wrap="square" lIns="912000" rtlCol="0" anchor="ctr" anchorCtr="0">
            <a:noAutofit/>
          </a:bodyPr>
          <a:lstStyle/>
          <a:p>
            <a:r>
              <a:rPr lang="en-GB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Lifesaving rules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offshore wind industry - ENGLISH</a:t>
            </a:r>
            <a:endParaRPr lang="en-GB" sz="2667" dirty="0">
              <a:solidFill>
                <a:schemeClr val="bg1"/>
              </a:solidFill>
            </a:endParaRPr>
          </a:p>
        </p:txBody>
      </p:sp>
      <p:pic>
        <p:nvPicPr>
          <p:cNvPr id="57" name="Picture 56" descr="A logo with a letter and a logo&#10;&#10;Description automatically generated">
            <a:extLst>
              <a:ext uri="{FF2B5EF4-FFF2-40B4-BE49-F238E27FC236}">
                <a16:creationId xmlns:a16="http://schemas.microsoft.com/office/drawing/2014/main" id="{CE404B23-7B37-BB2C-8665-FE4751F48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42" y="349567"/>
            <a:ext cx="524028" cy="70031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A19A2EA-1C2A-5FA7-4AC4-98EFA51AB8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344" y="2624731"/>
            <a:ext cx="676501" cy="676501"/>
          </a:xfrm>
          <a:prstGeom prst="rect">
            <a:avLst/>
          </a:prstGeom>
          <a:noFill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AB0D60C-DADD-EC61-3505-EE62A89BC5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9344" y="3421991"/>
            <a:ext cx="676501" cy="676501"/>
          </a:xfrm>
          <a:prstGeom prst="rect">
            <a:avLst/>
          </a:prstGeom>
          <a:noFill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22C52EA-BC2F-B815-297A-CF7067581F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1631" y="4161222"/>
            <a:ext cx="676501" cy="676501"/>
          </a:xfrm>
          <a:prstGeom prst="rect">
            <a:avLst/>
          </a:prstGeom>
          <a:noFill/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3FB0AA5-7A6D-D4C5-FC4C-47CE04235AB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2871" y="5709379"/>
            <a:ext cx="676501" cy="676501"/>
          </a:xfrm>
          <a:prstGeom prst="rect">
            <a:avLst/>
          </a:prstGeom>
          <a:noFill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677F1C4-0A3C-C16F-CE98-7EAE6393BE5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67819" y="1805343"/>
            <a:ext cx="676501" cy="676501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BA34A60-4B80-2A43-9122-7816AFACF74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21628" y="3032530"/>
            <a:ext cx="676501" cy="676501"/>
          </a:xfrm>
          <a:prstGeom prst="rect">
            <a:avLst/>
          </a:prstGeom>
          <a:noFill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C2EA07D-D920-ED62-34B3-3AA51F11839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96414" y="3730999"/>
            <a:ext cx="676501" cy="676501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A86B369-98EC-E09C-DF96-36542F928A6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20158" y="4418484"/>
            <a:ext cx="676501" cy="676501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2EC9CB0-2C7B-11E9-C66C-E95EFB91928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32707" y="5705154"/>
            <a:ext cx="676501" cy="6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71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B67B4-E9A1-83EC-F790-956326409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6">
            <a:extLst>
              <a:ext uri="{FF2B5EF4-FFF2-40B4-BE49-F238E27FC236}">
                <a16:creationId xmlns:a16="http://schemas.microsoft.com/office/drawing/2014/main" id="{AC7DE185-4EDC-DAA6-4B64-FB361F88C823}"/>
              </a:ext>
            </a:extLst>
          </p:cNvPr>
          <p:cNvSpPr txBox="1"/>
          <p:nvPr/>
        </p:nvSpPr>
        <p:spPr>
          <a:xfrm>
            <a:off x="1333154" y="1924105"/>
            <a:ext cx="3562191" cy="300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zh-TW" altLang="en-US" sz="1333" dirty="0">
                <a:latin typeface="Aptos" panose="020B0004020202020204" pitchFamily="34" charset="0"/>
              </a:rPr>
              <a:t>在您開始工作之前，請務必確保備妥必要的計畫和許可。</a:t>
            </a:r>
          </a:p>
          <a:p>
            <a:pPr>
              <a:spcAft>
                <a:spcPts val="400"/>
              </a:spcAft>
            </a:pPr>
            <a:endParaRPr lang="en-GB" sz="1467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endParaRPr lang="en-GB" sz="1467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zh-TW" altLang="en-US" sz="1333" dirty="0">
                <a:latin typeface="Aptos" panose="020B0004020202020204" pitchFamily="34" charset="0"/>
              </a:rPr>
              <a:t>務必使用符合預期用途的工具和設備。</a:t>
            </a: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zh-TW" altLang="en-US" sz="1333" dirty="0">
                <a:latin typeface="Aptos" panose="020B0004020202020204" pitchFamily="34" charset="0"/>
              </a:rPr>
              <a:t>除非您受過訓練並被評估為勝任，否則絕不從事任何工作。</a:t>
            </a: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zh-TW" altLang="en-US" sz="1333" dirty="0">
                <a:latin typeface="Aptos" panose="020B0004020202020204" pitchFamily="34" charset="0"/>
              </a:rPr>
              <a:t>在藥物或酒精的影響下，切勿工作或操作車輛或機械。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1ED136-B713-C415-D14C-509973B6BB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9344" y="1937434"/>
            <a:ext cx="676501" cy="676501"/>
          </a:xfrm>
          <a:prstGeom prst="rect">
            <a:avLst/>
          </a:prstGeom>
          <a:noFill/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0E9659E5-0C70-78DC-2244-D1C8C30843FB}"/>
              </a:ext>
            </a:extLst>
          </p:cNvPr>
          <p:cNvSpPr txBox="1"/>
          <p:nvPr/>
        </p:nvSpPr>
        <p:spPr>
          <a:xfrm>
            <a:off x="617187" y="1322421"/>
            <a:ext cx="4372079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GB" sz="1850" b="1">
                <a:solidFill>
                  <a:schemeClr val="bg1"/>
                </a:solidFill>
                <a:latin typeface="Aptos"/>
              </a:rPr>
              <a:t>工作職責</a:t>
            </a:r>
            <a:endParaRPr lang="en-GB" sz="1867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C5C5C28E-BBF0-73BA-2D89-5C148F0A7F03}"/>
              </a:ext>
            </a:extLst>
          </p:cNvPr>
          <p:cNvSpPr txBox="1"/>
          <p:nvPr/>
        </p:nvSpPr>
        <p:spPr>
          <a:xfrm>
            <a:off x="6567820" y="1322421"/>
            <a:ext cx="4397443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GB" sz="1850" b="1">
                <a:solidFill>
                  <a:schemeClr val="bg1"/>
                </a:solidFill>
                <a:latin typeface="Aptos" panose="020B0004020202020204" pitchFamily="34" charset="0"/>
              </a:rPr>
              <a:t>高空作業</a:t>
            </a:r>
            <a:endParaRPr lang="en-GB" sz="18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E04CB1F6-BC59-AB94-C7E6-47C3CF68B5BD}"/>
              </a:ext>
            </a:extLst>
          </p:cNvPr>
          <p:cNvSpPr txBox="1"/>
          <p:nvPr/>
        </p:nvSpPr>
        <p:spPr>
          <a:xfrm>
            <a:off x="568105" y="5278264"/>
            <a:ext cx="4375191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GB" sz="1850" b="1">
                <a:solidFill>
                  <a:schemeClr val="bg1"/>
                </a:solidFill>
                <a:latin typeface="Aptos"/>
              </a:rPr>
              <a:t>電力作業</a:t>
            </a:r>
            <a:endParaRPr lang="en-GB" sz="1867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7F41160A-5910-A388-A069-D8A30ABA8DCB}"/>
              </a:ext>
            </a:extLst>
          </p:cNvPr>
          <p:cNvSpPr txBox="1"/>
          <p:nvPr/>
        </p:nvSpPr>
        <p:spPr>
          <a:xfrm>
            <a:off x="6593989" y="2557833"/>
            <a:ext cx="4348353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GB" sz="1850" b="1">
                <a:solidFill>
                  <a:schemeClr val="bg1"/>
                </a:solidFill>
                <a:latin typeface="Aptos"/>
                <a:ea typeface="游ゴシック"/>
              </a:rPr>
              <a:t>遠離危害</a:t>
            </a:r>
            <a:endParaRPr lang="en-GB" sz="1850" b="1">
              <a:solidFill>
                <a:schemeClr val="bg1"/>
              </a:solidFill>
              <a:latin typeface="Aptos"/>
            </a:endParaRP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AD05CF5A-AF60-3500-C529-0048088E550A}"/>
              </a:ext>
            </a:extLst>
          </p:cNvPr>
          <p:cNvSpPr txBox="1"/>
          <p:nvPr/>
        </p:nvSpPr>
        <p:spPr>
          <a:xfrm>
            <a:off x="1377991" y="5883180"/>
            <a:ext cx="35621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333" dirty="0">
                <a:latin typeface="Orsted Sans" panose="00000500000000000000" pitchFamily="50" charset="0"/>
              </a:rPr>
              <a:t>開始工作前，請務必確認隔離與零能量。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7DDC7D10-29C4-2954-70FC-EB5EBAC24F90}"/>
              </a:ext>
            </a:extLst>
          </p:cNvPr>
          <p:cNvSpPr txBox="1"/>
          <p:nvPr/>
        </p:nvSpPr>
        <p:spPr>
          <a:xfrm>
            <a:off x="6663283" y="5282127"/>
            <a:ext cx="4301980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GB" sz="1850" b="1">
                <a:solidFill>
                  <a:schemeClr val="bg1"/>
                </a:solidFill>
                <a:latin typeface="Aptos" panose="020B0004020202020204" pitchFamily="34" charset="0"/>
              </a:rPr>
              <a:t>轉移作業</a:t>
            </a:r>
            <a:endParaRPr lang="en-GB" sz="18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Box 40">
            <a:extLst>
              <a:ext uri="{FF2B5EF4-FFF2-40B4-BE49-F238E27FC236}">
                <a16:creationId xmlns:a16="http://schemas.microsoft.com/office/drawing/2014/main" id="{73EB7683-D163-AD28-6111-0071E4F3DEF8}"/>
              </a:ext>
            </a:extLst>
          </p:cNvPr>
          <p:cNvSpPr txBox="1"/>
          <p:nvPr/>
        </p:nvSpPr>
        <p:spPr>
          <a:xfrm>
            <a:off x="7309209" y="3221656"/>
            <a:ext cx="3656055" cy="1835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zh-TW" altLang="en-US" sz="1333" dirty="0">
                <a:latin typeface="Aptos" panose="020B0004020202020204" pitchFamily="34" charset="0"/>
              </a:rPr>
              <a:t>務必固定工具、鬆動的材料和設備，以防止掉落。</a:t>
            </a:r>
          </a:p>
          <a:p>
            <a:endParaRPr lang="en-GB" sz="1333" dirty="0">
              <a:latin typeface="Aptos" panose="020B0004020202020204" pitchFamily="34" charset="0"/>
            </a:endParaRPr>
          </a:p>
          <a:p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zh-TW" altLang="en-US" sz="1333" dirty="0">
                <a:latin typeface="Aptos" panose="020B0004020202020204" pitchFamily="34" charset="0"/>
              </a:rPr>
              <a:t>切勿在起重時將自己置於懸掛的裝載物下。</a:t>
            </a:r>
          </a:p>
          <a:p>
            <a:pPr>
              <a:spcAft>
                <a:spcPts val="16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zh-TW" altLang="en-US" sz="1333" dirty="0">
                <a:latin typeface="Aptos" panose="020B0004020202020204" pitchFamily="34" charset="0"/>
              </a:rPr>
              <a:t>務必遵守障礙物和排除區。</a:t>
            </a: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4EF43093-B0E0-CF32-3702-7B2C65267A5F}"/>
              </a:ext>
            </a:extLst>
          </p:cNvPr>
          <p:cNvSpPr txBox="1"/>
          <p:nvPr/>
        </p:nvSpPr>
        <p:spPr>
          <a:xfrm>
            <a:off x="7380151" y="1924105"/>
            <a:ext cx="355453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333" dirty="0">
                <a:latin typeface="Aptos" panose="020B0004020202020204" pitchFamily="34" charset="0"/>
              </a:rPr>
              <a:t>在高處工作時，務必使用防墜裝置。</a:t>
            </a:r>
          </a:p>
        </p:txBody>
      </p:sp>
      <p:sp>
        <p:nvSpPr>
          <p:cNvPr id="51" name="TextBox 39">
            <a:extLst>
              <a:ext uri="{FF2B5EF4-FFF2-40B4-BE49-F238E27FC236}">
                <a16:creationId xmlns:a16="http://schemas.microsoft.com/office/drawing/2014/main" id="{BBD7AC5C-4CA7-0362-5B0E-81A7031C7FE7}"/>
              </a:ext>
            </a:extLst>
          </p:cNvPr>
          <p:cNvSpPr txBox="1"/>
          <p:nvPr/>
        </p:nvSpPr>
        <p:spPr>
          <a:xfrm>
            <a:off x="7380151" y="5949210"/>
            <a:ext cx="35621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333" dirty="0">
                <a:latin typeface="Aptos" panose="020B0004020202020204" pitchFamily="34" charset="0"/>
              </a:rPr>
              <a:t>僅在您準備好並獲得許可時從船上轉移。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F496BA-4A38-9746-4C45-04BDF7CEF7C5}"/>
              </a:ext>
            </a:extLst>
          </p:cNvPr>
          <p:cNvSpPr txBox="1"/>
          <p:nvPr/>
        </p:nvSpPr>
        <p:spPr>
          <a:xfrm>
            <a:off x="617187" y="292077"/>
            <a:ext cx="10433893" cy="815291"/>
          </a:xfrm>
          <a:prstGeom prst="rect">
            <a:avLst/>
          </a:prstGeom>
          <a:solidFill>
            <a:srgbClr val="231F58"/>
          </a:solidFill>
        </p:spPr>
        <p:txBody>
          <a:bodyPr wrap="square" lIns="912000" rtlCol="0" anchor="ctr" anchorCtr="0">
            <a:noAutofit/>
          </a:bodyPr>
          <a:lstStyle/>
          <a:p>
            <a:r>
              <a:rPr lang="en-GB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Lifesaving rules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offshore wind industry – CHINESE</a:t>
            </a:r>
            <a:endParaRPr lang="en-GB" sz="2667" dirty="0">
              <a:solidFill>
                <a:schemeClr val="bg1"/>
              </a:solidFill>
            </a:endParaRPr>
          </a:p>
        </p:txBody>
      </p:sp>
      <p:pic>
        <p:nvPicPr>
          <p:cNvPr id="57" name="Picture 56" descr="A logo with a letter and a logo&#10;&#10;Description automatically generated">
            <a:extLst>
              <a:ext uri="{FF2B5EF4-FFF2-40B4-BE49-F238E27FC236}">
                <a16:creationId xmlns:a16="http://schemas.microsoft.com/office/drawing/2014/main" id="{313E09AF-D6C4-2BB6-FB39-FC23F0D36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42" y="349567"/>
            <a:ext cx="524028" cy="70031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FDBEA2B-3D3A-761D-7C00-3851BA962D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344" y="2756552"/>
            <a:ext cx="676501" cy="676501"/>
          </a:xfrm>
          <a:prstGeom prst="rect">
            <a:avLst/>
          </a:prstGeom>
          <a:noFill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4FA0946-BDEE-FEE6-3997-DE61F0A594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9344" y="3623579"/>
            <a:ext cx="676501" cy="676501"/>
          </a:xfrm>
          <a:prstGeom prst="rect">
            <a:avLst/>
          </a:prstGeom>
          <a:noFill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2C8A34B-360E-FC26-CFF4-EE89D3CC62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1631" y="4401062"/>
            <a:ext cx="676501" cy="676501"/>
          </a:xfrm>
          <a:prstGeom prst="rect">
            <a:avLst/>
          </a:prstGeom>
          <a:noFill/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82F569D-24C5-AB4F-796B-8B2083DD98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9344" y="5815894"/>
            <a:ext cx="676501" cy="676501"/>
          </a:xfrm>
          <a:prstGeom prst="rect">
            <a:avLst/>
          </a:prstGeom>
          <a:noFill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40EFF0E-C9AC-61B4-D051-DF3459105BC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67819" y="1805343"/>
            <a:ext cx="676501" cy="676501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5D2B407-2313-8AE7-4BD4-E4F185A5373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21628" y="3032530"/>
            <a:ext cx="676501" cy="676501"/>
          </a:xfrm>
          <a:prstGeom prst="rect">
            <a:avLst/>
          </a:prstGeom>
          <a:noFill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03A9909-0576-2945-C700-1287A8D18EF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93988" y="3852892"/>
            <a:ext cx="676501" cy="676501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60B14D1-9F8B-FE18-FDA5-27D7B8489FE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20158" y="4578378"/>
            <a:ext cx="676501" cy="676501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D9BC146-537B-1540-7A10-9E8677DD1D5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32707" y="5775107"/>
            <a:ext cx="676501" cy="6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71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320DA-9E1E-AC0B-0E5A-397AF46CF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6">
            <a:extLst>
              <a:ext uri="{FF2B5EF4-FFF2-40B4-BE49-F238E27FC236}">
                <a16:creationId xmlns:a16="http://schemas.microsoft.com/office/drawing/2014/main" id="{CC5A2A79-6188-A351-00EB-D640B2496A81}"/>
              </a:ext>
            </a:extLst>
          </p:cNvPr>
          <p:cNvSpPr txBox="1"/>
          <p:nvPr/>
        </p:nvSpPr>
        <p:spPr>
          <a:xfrm>
            <a:off x="1333154" y="1924105"/>
            <a:ext cx="3562191" cy="329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de-DE" sz="1333" dirty="0">
                <a:latin typeface="Aptos" panose="020B0004020202020204" pitchFamily="34" charset="0"/>
              </a:rPr>
              <a:t>Vor Arbeitsbeginn sicherstellen, dass die erforderlichen Pläne und Genehmigungen vorliegen</a:t>
            </a:r>
          </a:p>
          <a:p>
            <a:pPr>
              <a:spcAft>
                <a:spcPts val="400"/>
              </a:spcAft>
            </a:pPr>
            <a:endParaRPr lang="en-GB" sz="1467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de-DE" sz="1333" dirty="0">
                <a:latin typeface="Aptos" panose="020B0004020202020204" pitchFamily="34" charset="0"/>
              </a:rPr>
              <a:t>Ausschließlich Werkzeuge und Ausrüstung verwenden, die für den vorgesehenen Zweck geeignet sind</a:t>
            </a: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de-DE" sz="1333" dirty="0">
                <a:latin typeface="Aptos" panose="020B0004020202020204" pitchFamily="34" charset="0"/>
              </a:rPr>
              <a:t>Ausschließlich Arbeiten ausführen, für die man geschult und als befähigt eingestuft ist</a:t>
            </a: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de-DE" sz="1333" dirty="0">
                <a:latin typeface="Aptos" panose="020B0004020202020204" pitchFamily="34" charset="0"/>
              </a:rPr>
              <a:t>Nach Einnahme von Alkohol oder anderen Drogen weder arbeiten noch Fahrzeuge oder Maschinen betreiben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F7FFF-9B0D-C5E7-B46D-F005293E3C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9344" y="1937434"/>
            <a:ext cx="676501" cy="676501"/>
          </a:xfrm>
          <a:prstGeom prst="rect">
            <a:avLst/>
          </a:prstGeom>
          <a:noFill/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4C8EA790-9387-ECCC-3EC1-0DBF3AF3F80A}"/>
              </a:ext>
            </a:extLst>
          </p:cNvPr>
          <p:cNvSpPr txBox="1"/>
          <p:nvPr/>
        </p:nvSpPr>
        <p:spPr>
          <a:xfrm>
            <a:off x="617187" y="1322421"/>
            <a:ext cx="4372079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50" b="1" err="1">
                <a:solidFill>
                  <a:schemeClr val="bg1"/>
                </a:solidFill>
                <a:ea typeface="+mn-lt"/>
                <a:cs typeface="+mn-lt"/>
              </a:rPr>
              <a:t>Verantwortungsvolles</a:t>
            </a:r>
            <a:r>
              <a:rPr lang="en-GB" sz="185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GB" sz="1850" b="1" err="1">
                <a:solidFill>
                  <a:schemeClr val="bg1"/>
                </a:solidFill>
                <a:ea typeface="+mn-lt"/>
                <a:cs typeface="+mn-lt"/>
              </a:rPr>
              <a:t>Arbeiten</a:t>
            </a:r>
            <a:endParaRPr lang="en-US" b="1" err="1">
              <a:solidFill>
                <a:schemeClr val="bg1"/>
              </a:solidFill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5FD0B2D-F4B5-715D-5E18-5B786C24A327}"/>
              </a:ext>
            </a:extLst>
          </p:cNvPr>
          <p:cNvSpPr txBox="1"/>
          <p:nvPr/>
        </p:nvSpPr>
        <p:spPr>
          <a:xfrm>
            <a:off x="6567820" y="1322421"/>
            <a:ext cx="4397443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50" b="1" err="1">
                <a:solidFill>
                  <a:schemeClr val="bg1"/>
                </a:solidFill>
                <a:ea typeface="+mn-lt"/>
                <a:cs typeface="+mn-lt"/>
              </a:rPr>
              <a:t>Arbeiten</a:t>
            </a:r>
            <a:r>
              <a:rPr lang="en-GB" sz="1850" b="1" dirty="0">
                <a:solidFill>
                  <a:schemeClr val="bg1"/>
                </a:solidFill>
                <a:ea typeface="+mn-lt"/>
                <a:cs typeface="+mn-lt"/>
              </a:rPr>
              <a:t> in der </a:t>
            </a:r>
            <a:r>
              <a:rPr lang="en-GB" sz="1850" b="1" err="1">
                <a:solidFill>
                  <a:schemeClr val="bg1"/>
                </a:solidFill>
                <a:ea typeface="+mn-lt"/>
                <a:cs typeface="+mn-lt"/>
              </a:rPr>
              <a:t>Höhe</a:t>
            </a:r>
            <a:endParaRPr lang="en-US" b="1" err="1">
              <a:solidFill>
                <a:schemeClr val="bg1"/>
              </a:solidFill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C0006D18-65F5-0ACA-4CB7-3A8CC25AAC46}"/>
              </a:ext>
            </a:extLst>
          </p:cNvPr>
          <p:cNvSpPr txBox="1"/>
          <p:nvPr/>
        </p:nvSpPr>
        <p:spPr>
          <a:xfrm>
            <a:off x="568105" y="5278264"/>
            <a:ext cx="4375191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50" b="1" err="1">
                <a:solidFill>
                  <a:schemeClr val="bg1"/>
                </a:solidFill>
                <a:ea typeface="+mn-lt"/>
                <a:cs typeface="+mn-lt"/>
              </a:rPr>
              <a:t>Arbeiten</a:t>
            </a:r>
            <a:r>
              <a:rPr lang="en-GB" sz="185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GB" sz="1850" b="1" err="1">
                <a:solidFill>
                  <a:schemeClr val="bg1"/>
                </a:solidFill>
                <a:ea typeface="+mn-lt"/>
                <a:cs typeface="+mn-lt"/>
              </a:rPr>
              <a:t>mit</a:t>
            </a:r>
            <a:r>
              <a:rPr lang="en-GB" sz="185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GB" sz="1850" b="1" err="1">
                <a:solidFill>
                  <a:schemeClr val="bg1"/>
                </a:solidFill>
                <a:ea typeface="+mn-lt"/>
                <a:cs typeface="+mn-lt"/>
              </a:rPr>
              <a:t>Elektrizität</a:t>
            </a:r>
            <a:endParaRPr lang="en-US" b="1" err="1">
              <a:solidFill>
                <a:schemeClr val="bg1"/>
              </a:solidFill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E8F90816-8DF3-A3A2-F82D-CB334BC60DB6}"/>
              </a:ext>
            </a:extLst>
          </p:cNvPr>
          <p:cNvSpPr txBox="1"/>
          <p:nvPr/>
        </p:nvSpPr>
        <p:spPr>
          <a:xfrm>
            <a:off x="6593989" y="2557833"/>
            <a:ext cx="4348353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50" b="1" dirty="0">
                <a:solidFill>
                  <a:schemeClr val="bg1"/>
                </a:solidFill>
                <a:ea typeface="+mn-lt"/>
                <a:cs typeface="+mn-lt"/>
              </a:rPr>
              <a:t>Aus der </a:t>
            </a:r>
            <a:r>
              <a:rPr lang="en-GB" sz="1850" b="1" err="1">
                <a:solidFill>
                  <a:schemeClr val="bg1"/>
                </a:solidFill>
                <a:ea typeface="+mn-lt"/>
                <a:cs typeface="+mn-lt"/>
              </a:rPr>
              <a:t>Gefahrenzone</a:t>
            </a:r>
            <a:endParaRPr lang="en-US" b="1" err="1">
              <a:solidFill>
                <a:schemeClr val="bg1"/>
              </a:solidFill>
            </a:endParaRP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C3DDC24E-A53D-FD42-0A17-725CE7B4B233}"/>
              </a:ext>
            </a:extLst>
          </p:cNvPr>
          <p:cNvSpPr txBox="1"/>
          <p:nvPr/>
        </p:nvSpPr>
        <p:spPr>
          <a:xfrm>
            <a:off x="1377991" y="5883179"/>
            <a:ext cx="356219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33" dirty="0">
                <a:latin typeface="Orsted Sans" panose="00000500000000000000" pitchFamily="50" charset="0"/>
              </a:rPr>
              <a:t>Vor Arbeitsbeginn stets sicherstellen, dass die Anlage isoliert und die Elektrik abgeschaltet ist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6F364D1E-195E-40B6-F534-1C5A2795C755}"/>
              </a:ext>
            </a:extLst>
          </p:cNvPr>
          <p:cNvSpPr txBox="1"/>
          <p:nvPr/>
        </p:nvSpPr>
        <p:spPr>
          <a:xfrm>
            <a:off x="6663283" y="5282127"/>
            <a:ext cx="4301980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50" b="1" err="1">
                <a:solidFill>
                  <a:schemeClr val="bg1"/>
                </a:solidFill>
                <a:ea typeface="+mn-lt"/>
                <a:cs typeface="+mn-lt"/>
              </a:rPr>
              <a:t>Transfervorgänge</a:t>
            </a:r>
            <a:endParaRPr lang="en-US" b="1" err="1">
              <a:solidFill>
                <a:schemeClr val="bg1"/>
              </a:solidFill>
            </a:endParaRPr>
          </a:p>
        </p:txBody>
      </p:sp>
      <p:sp>
        <p:nvSpPr>
          <p:cNvPr id="16" name="TextBox 40">
            <a:extLst>
              <a:ext uri="{FF2B5EF4-FFF2-40B4-BE49-F238E27FC236}">
                <a16:creationId xmlns:a16="http://schemas.microsoft.com/office/drawing/2014/main" id="{0710970D-CE8F-13BF-6C67-38A91394335C}"/>
              </a:ext>
            </a:extLst>
          </p:cNvPr>
          <p:cNvSpPr txBox="1"/>
          <p:nvPr/>
        </p:nvSpPr>
        <p:spPr>
          <a:xfrm>
            <a:off x="7296659" y="3049131"/>
            <a:ext cx="3754421" cy="209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de-DE" sz="1333" dirty="0">
                <a:latin typeface="Aptos" panose="020B0004020202020204" pitchFamily="34" charset="0"/>
              </a:rPr>
              <a:t>Grundsätzlich alle Werkzeuge, losen Materialien und lose Ausrüstung gegen einen Absturz sichern</a:t>
            </a:r>
          </a:p>
          <a:p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de-DE" sz="1333" dirty="0">
                <a:latin typeface="Aptos" panose="020B0004020202020204" pitchFamily="34" charset="0"/>
              </a:rPr>
              <a:t>Beim Heben niemals unter eine hängende Last stellen</a:t>
            </a: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de-DE" sz="1333" dirty="0">
                <a:latin typeface="Aptos" panose="020B0004020202020204" pitchFamily="34" charset="0"/>
              </a:rPr>
              <a:t>Grundsätzlich alle Absperrungen und Sperrbereiche beachten</a:t>
            </a: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A4EE974A-5C95-365E-11B1-AC12A3088F63}"/>
              </a:ext>
            </a:extLst>
          </p:cNvPr>
          <p:cNvSpPr txBox="1"/>
          <p:nvPr/>
        </p:nvSpPr>
        <p:spPr>
          <a:xfrm>
            <a:off x="7369247" y="1876853"/>
            <a:ext cx="355453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33" dirty="0">
                <a:latin typeface="Aptos" panose="020B0004020202020204" pitchFamily="34" charset="0"/>
              </a:rPr>
              <a:t>Bei Arbeiten in der Höhe grundsätzlich eine Absturzsicherung verwenden</a:t>
            </a:r>
          </a:p>
        </p:txBody>
      </p:sp>
      <p:sp>
        <p:nvSpPr>
          <p:cNvPr id="51" name="TextBox 39">
            <a:extLst>
              <a:ext uri="{FF2B5EF4-FFF2-40B4-BE49-F238E27FC236}">
                <a16:creationId xmlns:a16="http://schemas.microsoft.com/office/drawing/2014/main" id="{0BB23C24-A116-AD10-FF4D-7E39517CF854}"/>
              </a:ext>
            </a:extLst>
          </p:cNvPr>
          <p:cNvSpPr txBox="1"/>
          <p:nvPr/>
        </p:nvSpPr>
        <p:spPr>
          <a:xfrm>
            <a:off x="7380151" y="5776664"/>
            <a:ext cx="3562191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33" dirty="0">
                <a:latin typeface="Aptos" panose="020B0004020202020204" pitchFamily="34" charset="0"/>
              </a:rPr>
              <a:t>Von einem Schiff nur dann übersteigen, wenn man bereit ist und wenn die Erlaubnis erteilt wurde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A859C8-B0D6-4500-F100-655BFA4A82CC}"/>
              </a:ext>
            </a:extLst>
          </p:cNvPr>
          <p:cNvSpPr txBox="1"/>
          <p:nvPr/>
        </p:nvSpPr>
        <p:spPr>
          <a:xfrm>
            <a:off x="617187" y="292077"/>
            <a:ext cx="10433893" cy="815291"/>
          </a:xfrm>
          <a:prstGeom prst="rect">
            <a:avLst/>
          </a:prstGeom>
          <a:solidFill>
            <a:srgbClr val="231F58"/>
          </a:solidFill>
        </p:spPr>
        <p:txBody>
          <a:bodyPr wrap="square" lIns="912000" rtlCol="0" anchor="ctr" anchorCtr="0">
            <a:noAutofit/>
          </a:bodyPr>
          <a:lstStyle/>
          <a:p>
            <a:r>
              <a:rPr lang="en-GB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Lifesaving rules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offshore wind industry – GERMAN</a:t>
            </a:r>
            <a:endParaRPr lang="en-GB" sz="2667" dirty="0">
              <a:solidFill>
                <a:schemeClr val="bg1"/>
              </a:solidFill>
            </a:endParaRPr>
          </a:p>
        </p:txBody>
      </p:sp>
      <p:pic>
        <p:nvPicPr>
          <p:cNvPr id="57" name="Picture 56" descr="A logo with a letter and a logo&#10;&#10;Description automatically generated">
            <a:extLst>
              <a:ext uri="{FF2B5EF4-FFF2-40B4-BE49-F238E27FC236}">
                <a16:creationId xmlns:a16="http://schemas.microsoft.com/office/drawing/2014/main" id="{D7F70497-896A-AB86-7B0B-3D7FE721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42" y="349567"/>
            <a:ext cx="524028" cy="70031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77AA56B-2E58-20EE-520F-CCDA1D6CF8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344" y="2756552"/>
            <a:ext cx="676501" cy="676501"/>
          </a:xfrm>
          <a:prstGeom prst="rect">
            <a:avLst/>
          </a:prstGeom>
          <a:noFill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85E555F-B2CD-40B1-4CD7-46C15A596A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9344" y="3683539"/>
            <a:ext cx="676501" cy="676501"/>
          </a:xfrm>
          <a:prstGeom prst="rect">
            <a:avLst/>
          </a:prstGeom>
          <a:noFill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76EE10F-A208-3AE9-1921-9CAB16CAC25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1631" y="4471015"/>
            <a:ext cx="676501" cy="676501"/>
          </a:xfrm>
          <a:prstGeom prst="rect">
            <a:avLst/>
          </a:prstGeom>
          <a:noFill/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8794D65-9980-6F94-AE9C-27E3A9CBAE8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9344" y="5815894"/>
            <a:ext cx="676501" cy="676501"/>
          </a:xfrm>
          <a:prstGeom prst="rect">
            <a:avLst/>
          </a:prstGeom>
          <a:noFill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B4A4BB3-BEE9-ADE9-4532-FED018E93AF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67819" y="1805343"/>
            <a:ext cx="676501" cy="676501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DC3FB21-AC50-F954-4D23-7B165A5FDD3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21628" y="3032530"/>
            <a:ext cx="676501" cy="676501"/>
          </a:xfrm>
          <a:prstGeom prst="rect">
            <a:avLst/>
          </a:prstGeom>
          <a:noFill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8CEDE86-CB36-42B8-78A3-DC67A9304C5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93988" y="3852892"/>
            <a:ext cx="676501" cy="676501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80AD411-5112-154B-361B-84D4169259D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20158" y="4578378"/>
            <a:ext cx="676501" cy="676501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FA217C9-FC64-C4C7-FD36-3F15E6DB0FD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32707" y="5775107"/>
            <a:ext cx="676501" cy="6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603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6">
            <a:extLst>
              <a:ext uri="{FF2B5EF4-FFF2-40B4-BE49-F238E27FC236}">
                <a16:creationId xmlns:a16="http://schemas.microsoft.com/office/drawing/2014/main" id="{BA314467-2813-4D8A-EC3E-63550777D4C7}"/>
              </a:ext>
            </a:extLst>
          </p:cNvPr>
          <p:cNvSpPr txBox="1"/>
          <p:nvPr/>
        </p:nvSpPr>
        <p:spPr>
          <a:xfrm>
            <a:off x="1333154" y="1924105"/>
            <a:ext cx="3562191" cy="296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ja-JP" altLang="en-US" sz="1333" dirty="0">
                <a:latin typeface="Aptos" panose="020B0004020202020204" pitchFamily="34" charset="0"/>
              </a:rPr>
              <a:t>作業開始前に、作業許可や手順書を確実に確認する。</a:t>
            </a: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endParaRPr lang="en-US" altLang="ja-JP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ja-JP" altLang="en-US" sz="1333" dirty="0">
                <a:latin typeface="Aptos" panose="020B0004020202020204" pitchFamily="34" charset="0"/>
              </a:rPr>
              <a:t>作業目的に合う器具や設備を使用する。</a:t>
            </a: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ja-JP" altLang="en-US" sz="1333" dirty="0">
                <a:latin typeface="Aptos" panose="020B0004020202020204" pitchFamily="34" charset="0"/>
              </a:rPr>
              <a:t>教育・訓練の未受講、または無資格で作業を行わない。</a:t>
            </a:r>
            <a:endParaRPr lang="en-US" altLang="ja-JP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ja-JP" altLang="en-US" sz="1333" dirty="0">
                <a:latin typeface="Aptos" panose="020B0004020202020204" pitchFamily="34" charset="0"/>
              </a:rPr>
              <a:t>薬物の影響下での作業、車両、機材の操作を行わない。</a:t>
            </a:r>
            <a:endParaRPr lang="en-GB" sz="1333" dirty="0"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55763-7DF3-CE90-9569-D6C35AAB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9344" y="1937434"/>
            <a:ext cx="676501" cy="676501"/>
          </a:xfrm>
          <a:prstGeom prst="rect">
            <a:avLst/>
          </a:prstGeom>
          <a:noFill/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B1C6CD7A-5B31-7ADB-61F0-F2317CD0A5AF}"/>
              </a:ext>
            </a:extLst>
          </p:cNvPr>
          <p:cNvSpPr txBox="1"/>
          <p:nvPr/>
        </p:nvSpPr>
        <p:spPr>
          <a:xfrm>
            <a:off x="617187" y="1322421"/>
            <a:ext cx="4372079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67" b="1" dirty="0">
                <a:solidFill>
                  <a:schemeClr val="bg1"/>
                </a:solidFill>
                <a:latin typeface="Aptos" panose="020B0004020202020204" pitchFamily="34" charset="0"/>
              </a:rPr>
              <a:t>責任もって、作業する</a:t>
            </a:r>
            <a:endParaRPr lang="en-GB" sz="1867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9539FE32-43BA-5703-7208-F2B85B573948}"/>
              </a:ext>
            </a:extLst>
          </p:cNvPr>
          <p:cNvSpPr txBox="1"/>
          <p:nvPr/>
        </p:nvSpPr>
        <p:spPr>
          <a:xfrm>
            <a:off x="6567820" y="1322421"/>
            <a:ext cx="4397443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67" b="1" dirty="0">
                <a:solidFill>
                  <a:schemeClr val="bg1"/>
                </a:solidFill>
                <a:latin typeface="Aptos" panose="020B0004020202020204" pitchFamily="34" charset="0"/>
              </a:rPr>
              <a:t>高所作業</a:t>
            </a:r>
            <a:endParaRPr lang="en-GB" sz="1867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FD09B363-9E67-BE96-DCA2-16EFEB98279E}"/>
              </a:ext>
            </a:extLst>
          </p:cNvPr>
          <p:cNvSpPr txBox="1"/>
          <p:nvPr/>
        </p:nvSpPr>
        <p:spPr>
          <a:xfrm>
            <a:off x="591631" y="5171749"/>
            <a:ext cx="4375191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67" b="1" dirty="0">
                <a:solidFill>
                  <a:schemeClr val="bg1"/>
                </a:solidFill>
                <a:latin typeface="Aptos" panose="020B0004020202020204" pitchFamily="34" charset="0"/>
              </a:rPr>
              <a:t>電気作業</a:t>
            </a:r>
            <a:endParaRPr lang="en-GB" sz="1867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70D1A60E-3AB6-34A1-43FD-12B2E7E85533}"/>
              </a:ext>
            </a:extLst>
          </p:cNvPr>
          <p:cNvSpPr txBox="1"/>
          <p:nvPr/>
        </p:nvSpPr>
        <p:spPr>
          <a:xfrm>
            <a:off x="6593989" y="2557833"/>
            <a:ext cx="4348353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67" b="1" dirty="0">
                <a:solidFill>
                  <a:schemeClr val="bg1"/>
                </a:solidFill>
                <a:latin typeface="Aptos" panose="020B0004020202020204" pitchFamily="34" charset="0"/>
              </a:rPr>
              <a:t>危険場所から離れる</a:t>
            </a:r>
            <a:endParaRPr lang="en-GB" sz="1867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D5090377-5C05-417D-85B4-02016E016DDC}"/>
              </a:ext>
            </a:extLst>
          </p:cNvPr>
          <p:cNvSpPr txBox="1"/>
          <p:nvPr/>
        </p:nvSpPr>
        <p:spPr>
          <a:xfrm>
            <a:off x="1401518" y="5776665"/>
            <a:ext cx="356219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33" dirty="0">
                <a:latin typeface="Orsted Sans" panose="00000500000000000000" pitchFamily="50" charset="0"/>
              </a:rPr>
              <a:t>作業開始前に、防護・遮断</a:t>
            </a:r>
            <a:r>
              <a:rPr lang="ja-JP" altLang="en-US" sz="1333">
                <a:latin typeface="Orsted Sans" panose="00000500000000000000" pitchFamily="50" charset="0"/>
              </a:rPr>
              <a:t>の確認、検電を</a:t>
            </a:r>
            <a:r>
              <a:rPr lang="ja-JP" altLang="en-US" sz="1333" dirty="0">
                <a:latin typeface="Orsted Sans" panose="00000500000000000000" pitchFamily="50" charset="0"/>
              </a:rPr>
              <a:t>行う。</a:t>
            </a:r>
            <a:endParaRPr lang="en-GB" sz="1333" dirty="0">
              <a:latin typeface="Orsted Sans" panose="00000500000000000000" pitchFamily="50" charset="0"/>
            </a:endParaRP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7A45960A-0B3A-FE9A-723C-AC68F9AF71A6}"/>
              </a:ext>
            </a:extLst>
          </p:cNvPr>
          <p:cNvSpPr txBox="1"/>
          <p:nvPr/>
        </p:nvSpPr>
        <p:spPr>
          <a:xfrm>
            <a:off x="6663283" y="5252147"/>
            <a:ext cx="4301980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67" b="1" dirty="0">
                <a:solidFill>
                  <a:schemeClr val="bg1"/>
                </a:solidFill>
                <a:latin typeface="Aptos" panose="020B0004020202020204" pitchFamily="34" charset="0"/>
              </a:rPr>
              <a:t>乗り移り</a:t>
            </a:r>
            <a:endParaRPr lang="en-GB" sz="1867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Box 40">
            <a:extLst>
              <a:ext uri="{FF2B5EF4-FFF2-40B4-BE49-F238E27FC236}">
                <a16:creationId xmlns:a16="http://schemas.microsoft.com/office/drawing/2014/main" id="{43FEAD7A-7180-B4F0-6BB2-854D73065D20}"/>
              </a:ext>
            </a:extLst>
          </p:cNvPr>
          <p:cNvSpPr txBox="1"/>
          <p:nvPr/>
        </p:nvSpPr>
        <p:spPr>
          <a:xfrm>
            <a:off x="7296659" y="3119084"/>
            <a:ext cx="3633133" cy="175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ja-JP" altLang="en-US" sz="1333" dirty="0">
                <a:latin typeface="Aptos" panose="020B0004020202020204" pitchFamily="34" charset="0"/>
              </a:rPr>
              <a:t>工具、機材を固定し、飛来物・落下物を未然防止する。</a:t>
            </a: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ja-JP" altLang="en-US" sz="1333" dirty="0">
                <a:latin typeface="Aptos" panose="020B0004020202020204" pitchFamily="34" charset="0"/>
              </a:rPr>
              <a:t>吊り上げ作業が行われた際、吊り荷の下に立ち入らない。</a:t>
            </a: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ja-JP" altLang="en-US" sz="1467" dirty="0">
                <a:latin typeface="Aptos" panose="020B0004020202020204" pitchFamily="34" charset="0"/>
              </a:rPr>
              <a:t>立ち入り禁止区域を確認し、遵守する。</a:t>
            </a:r>
            <a:endParaRPr lang="en-GB" sz="1467" dirty="0">
              <a:latin typeface="Aptos" panose="020B0004020202020204" pitchFamily="34" charset="0"/>
            </a:endParaRP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B2B82660-34FA-9C1D-255E-AE3BF4A13FCE}"/>
              </a:ext>
            </a:extLst>
          </p:cNvPr>
          <p:cNvSpPr txBox="1"/>
          <p:nvPr/>
        </p:nvSpPr>
        <p:spPr>
          <a:xfrm>
            <a:off x="7369247" y="1876854"/>
            <a:ext cx="355453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33" dirty="0">
                <a:latin typeface="Aptos" panose="020B0004020202020204" pitchFamily="34" charset="0"/>
              </a:rPr>
              <a:t>高所作業を行う際は落下防止装置を常に着用する。</a:t>
            </a:r>
            <a:endParaRPr lang="en-GB" sz="1467" dirty="0">
              <a:latin typeface="Aptos" panose="020B0004020202020204" pitchFamily="34" charset="0"/>
            </a:endParaRPr>
          </a:p>
        </p:txBody>
      </p:sp>
      <p:sp>
        <p:nvSpPr>
          <p:cNvPr id="51" name="TextBox 39">
            <a:extLst>
              <a:ext uri="{FF2B5EF4-FFF2-40B4-BE49-F238E27FC236}">
                <a16:creationId xmlns:a16="http://schemas.microsoft.com/office/drawing/2014/main" id="{035F9E6F-DA82-FC23-0C74-78F066BDF5C6}"/>
              </a:ext>
            </a:extLst>
          </p:cNvPr>
          <p:cNvSpPr txBox="1"/>
          <p:nvPr/>
        </p:nvSpPr>
        <p:spPr>
          <a:xfrm>
            <a:off x="7380151" y="5776664"/>
            <a:ext cx="356219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67" dirty="0">
                <a:latin typeface="Aptos" panose="020B0004020202020204" pitchFamily="34" charset="0"/>
              </a:rPr>
              <a:t>準備ができ、係員から許可が出た場合のみ船から他の設備に乗り移る。</a:t>
            </a:r>
            <a:endParaRPr lang="en-GB" sz="1467" dirty="0">
              <a:latin typeface="Aptos" panose="020B00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5899E9-070E-4354-9D34-29BC4440D0DE}"/>
              </a:ext>
            </a:extLst>
          </p:cNvPr>
          <p:cNvSpPr txBox="1"/>
          <p:nvPr/>
        </p:nvSpPr>
        <p:spPr>
          <a:xfrm>
            <a:off x="617187" y="292077"/>
            <a:ext cx="10433893" cy="815291"/>
          </a:xfrm>
          <a:prstGeom prst="rect">
            <a:avLst/>
          </a:prstGeom>
          <a:solidFill>
            <a:srgbClr val="231F58"/>
          </a:solidFill>
        </p:spPr>
        <p:txBody>
          <a:bodyPr wrap="square" lIns="912000" rtlCol="0" anchor="ctr" anchorCtr="0">
            <a:noAutofit/>
          </a:bodyPr>
          <a:lstStyle/>
          <a:p>
            <a:r>
              <a:rPr lang="en-GB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Lifesaving rules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offshore wind industry - JAPANESE</a:t>
            </a:r>
            <a:endParaRPr lang="en-GB" sz="2667" dirty="0">
              <a:solidFill>
                <a:schemeClr val="bg1"/>
              </a:solidFill>
            </a:endParaRPr>
          </a:p>
        </p:txBody>
      </p:sp>
      <p:pic>
        <p:nvPicPr>
          <p:cNvPr id="57" name="Picture 56" descr="A logo with a letter and a logo&#10;&#10;Description automatically generated">
            <a:extLst>
              <a:ext uri="{FF2B5EF4-FFF2-40B4-BE49-F238E27FC236}">
                <a16:creationId xmlns:a16="http://schemas.microsoft.com/office/drawing/2014/main" id="{CE404B23-7B37-BB2C-8665-FE4751F48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42" y="349567"/>
            <a:ext cx="524028" cy="70031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A19A2EA-1C2A-5FA7-4AC4-98EFA51AB8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344" y="2624731"/>
            <a:ext cx="676501" cy="676501"/>
          </a:xfrm>
          <a:prstGeom prst="rect">
            <a:avLst/>
          </a:prstGeom>
          <a:noFill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AB0D60C-DADD-EC61-3505-EE62A89BC5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9344" y="3421991"/>
            <a:ext cx="676501" cy="676501"/>
          </a:xfrm>
          <a:prstGeom prst="rect">
            <a:avLst/>
          </a:prstGeom>
          <a:noFill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22C52EA-BC2F-B815-297A-CF7067581F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1631" y="4161222"/>
            <a:ext cx="676501" cy="676501"/>
          </a:xfrm>
          <a:prstGeom prst="rect">
            <a:avLst/>
          </a:prstGeom>
          <a:noFill/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3FB0AA5-7A6D-D4C5-FC4C-47CE04235AB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82871" y="5709379"/>
            <a:ext cx="676501" cy="676501"/>
          </a:xfrm>
          <a:prstGeom prst="rect">
            <a:avLst/>
          </a:prstGeom>
          <a:noFill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677F1C4-0A3C-C16F-CE98-7EAE6393BE5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67819" y="1805343"/>
            <a:ext cx="676501" cy="676501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BA34A60-4B80-2A43-9122-7816AFACF74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21628" y="3032530"/>
            <a:ext cx="676501" cy="676501"/>
          </a:xfrm>
          <a:prstGeom prst="rect">
            <a:avLst/>
          </a:prstGeom>
          <a:noFill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C2EA07D-D920-ED62-34B3-3AA51F11839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96414" y="3730999"/>
            <a:ext cx="676501" cy="676501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A86B369-98EC-E09C-DF96-36542F928A6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20158" y="4418484"/>
            <a:ext cx="676501" cy="676501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2EC9CB0-2C7B-11E9-C66C-E95EFB91928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32707" y="5705154"/>
            <a:ext cx="676501" cy="6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480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6">
            <a:extLst>
              <a:ext uri="{FF2B5EF4-FFF2-40B4-BE49-F238E27FC236}">
                <a16:creationId xmlns:a16="http://schemas.microsoft.com/office/drawing/2014/main" id="{BA314467-2813-4D8A-EC3E-63550777D4C7}"/>
              </a:ext>
            </a:extLst>
          </p:cNvPr>
          <p:cNvSpPr txBox="1"/>
          <p:nvPr/>
        </p:nvSpPr>
        <p:spPr>
          <a:xfrm>
            <a:off x="1404631" y="1954922"/>
            <a:ext cx="356219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ko-KR" altLang="en-US" sz="1333" dirty="0">
                <a:latin typeface="Aptos" panose="020B0004020202020204" pitchFamily="34" charset="0"/>
              </a:rPr>
              <a:t>작업 전</a:t>
            </a:r>
            <a:r>
              <a:rPr lang="en-US" altLang="ko-KR" sz="1333" dirty="0">
                <a:latin typeface="Aptos" panose="020B0004020202020204" pitchFamily="34" charset="0"/>
              </a:rPr>
              <a:t> </a:t>
            </a:r>
            <a:r>
              <a:rPr lang="ko-KR" altLang="en-US" sz="1333" dirty="0">
                <a:latin typeface="Aptos" panose="020B0004020202020204" pitchFamily="34" charset="0"/>
              </a:rPr>
              <a:t>항상 필요한 계획을 세우고 허가되었는지 확인합니다</a:t>
            </a:r>
            <a:r>
              <a:rPr lang="en-US" altLang="ko-KR" sz="1333" dirty="0"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55763-7DF3-CE90-9569-D6C35AAB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0822" y="1832896"/>
            <a:ext cx="676501" cy="676501"/>
          </a:xfrm>
          <a:prstGeom prst="rect">
            <a:avLst/>
          </a:prstGeom>
          <a:noFill/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B1C6CD7A-5B31-7ADB-61F0-F2317CD0A5AF}"/>
              </a:ext>
            </a:extLst>
          </p:cNvPr>
          <p:cNvSpPr txBox="1"/>
          <p:nvPr/>
        </p:nvSpPr>
        <p:spPr>
          <a:xfrm>
            <a:off x="617187" y="1322421"/>
            <a:ext cx="4372079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67" b="1" dirty="0">
                <a:solidFill>
                  <a:schemeClr val="bg1"/>
                </a:solidFill>
                <a:latin typeface="Aptos" panose="020B0004020202020204" pitchFamily="34" charset="0"/>
              </a:rPr>
              <a:t>직무 책임</a:t>
            </a:r>
            <a:endParaRPr lang="en-GB" sz="1867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9539FE32-43BA-5703-7208-F2B85B573948}"/>
              </a:ext>
            </a:extLst>
          </p:cNvPr>
          <p:cNvSpPr txBox="1"/>
          <p:nvPr/>
        </p:nvSpPr>
        <p:spPr>
          <a:xfrm>
            <a:off x="6567820" y="1322421"/>
            <a:ext cx="4397443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67" b="1" dirty="0">
                <a:solidFill>
                  <a:schemeClr val="bg1"/>
                </a:solidFill>
                <a:latin typeface="Aptos" panose="020B0004020202020204" pitchFamily="34" charset="0"/>
              </a:rPr>
              <a:t>고소 작업</a:t>
            </a:r>
            <a:endParaRPr lang="en-GB" sz="1867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FD09B363-9E67-BE96-DCA2-16EFEB98279E}"/>
              </a:ext>
            </a:extLst>
          </p:cNvPr>
          <p:cNvSpPr txBox="1"/>
          <p:nvPr/>
        </p:nvSpPr>
        <p:spPr>
          <a:xfrm>
            <a:off x="591631" y="5171749"/>
            <a:ext cx="4375191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67" b="1" dirty="0">
                <a:solidFill>
                  <a:schemeClr val="bg1"/>
                </a:solidFill>
                <a:latin typeface="Aptos" panose="020B0004020202020204" pitchFamily="34" charset="0"/>
              </a:rPr>
              <a:t>전기 작업</a:t>
            </a:r>
            <a:endParaRPr lang="en-GB" sz="1867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70D1A60E-3AB6-34A1-43FD-12B2E7E85533}"/>
              </a:ext>
            </a:extLst>
          </p:cNvPr>
          <p:cNvSpPr txBox="1"/>
          <p:nvPr/>
        </p:nvSpPr>
        <p:spPr>
          <a:xfrm>
            <a:off x="6593989" y="2557833"/>
            <a:ext cx="4348353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67" b="1" dirty="0">
                <a:solidFill>
                  <a:schemeClr val="bg1"/>
                </a:solidFill>
                <a:latin typeface="Aptos" panose="020B0004020202020204" pitchFamily="34" charset="0"/>
              </a:rPr>
              <a:t>위험 격리</a:t>
            </a:r>
            <a:endParaRPr lang="en-GB" sz="1867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D5090377-5C05-417D-85B4-02016E016DDC}"/>
              </a:ext>
            </a:extLst>
          </p:cNvPr>
          <p:cNvSpPr txBox="1"/>
          <p:nvPr/>
        </p:nvSpPr>
        <p:spPr>
          <a:xfrm>
            <a:off x="1404631" y="5826704"/>
            <a:ext cx="356219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333" dirty="0">
                <a:latin typeface="Orsted Sans" panose="00000500000000000000" pitchFamily="50" charset="0"/>
              </a:rPr>
              <a:t>작업 시작 전 항상 전원차단 및 잔류전기 방전을 합니다</a:t>
            </a:r>
            <a:endParaRPr lang="en-GB" sz="1467" dirty="0">
              <a:latin typeface="Orsted Sans" panose="00000500000000000000" pitchFamily="50" charset="0"/>
            </a:endParaRP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7A45960A-0B3A-FE9A-723C-AC68F9AF71A6}"/>
              </a:ext>
            </a:extLst>
          </p:cNvPr>
          <p:cNvSpPr txBox="1"/>
          <p:nvPr/>
        </p:nvSpPr>
        <p:spPr>
          <a:xfrm>
            <a:off x="6663283" y="5252147"/>
            <a:ext cx="4301980" cy="379656"/>
          </a:xfrm>
          <a:prstGeom prst="rect">
            <a:avLst/>
          </a:prstGeom>
          <a:solidFill>
            <a:srgbClr val="2E9ED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67" b="1" dirty="0">
                <a:solidFill>
                  <a:schemeClr val="bg1"/>
                </a:solidFill>
                <a:latin typeface="Aptos" panose="020B0004020202020204" pitchFamily="34" charset="0"/>
              </a:rPr>
              <a:t>선박</a:t>
            </a:r>
            <a:r>
              <a:rPr lang="en-US" altLang="ko-KR" sz="1867" b="1" dirty="0">
                <a:solidFill>
                  <a:schemeClr val="bg1"/>
                </a:solidFill>
                <a:latin typeface="Aptos" panose="020B0004020202020204" pitchFamily="34" charset="0"/>
              </a:rPr>
              <a:t>-</a:t>
            </a:r>
            <a:r>
              <a:rPr lang="ko-KR" altLang="en-US" sz="1867" b="1" dirty="0">
                <a:solidFill>
                  <a:schemeClr val="bg1"/>
                </a:solidFill>
                <a:latin typeface="Aptos" panose="020B0004020202020204" pitchFamily="34" charset="0"/>
              </a:rPr>
              <a:t>구조물 이동시</a:t>
            </a:r>
            <a:endParaRPr lang="en-GB" sz="1867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Box 40">
            <a:extLst>
              <a:ext uri="{FF2B5EF4-FFF2-40B4-BE49-F238E27FC236}">
                <a16:creationId xmlns:a16="http://schemas.microsoft.com/office/drawing/2014/main" id="{43FEAD7A-7180-B4F0-6BB2-854D73065D20}"/>
              </a:ext>
            </a:extLst>
          </p:cNvPr>
          <p:cNvSpPr txBox="1"/>
          <p:nvPr/>
        </p:nvSpPr>
        <p:spPr>
          <a:xfrm>
            <a:off x="7452738" y="4608007"/>
            <a:ext cx="363313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ko-KR" altLang="en-US" sz="1333" dirty="0">
                <a:latin typeface="Aptos" panose="020B0004020202020204" pitchFamily="34" charset="0"/>
              </a:rPr>
              <a:t>항상 출입금지 구역과 통제선을 준수 합니다</a:t>
            </a:r>
            <a:endParaRPr lang="en-GB" sz="1467" dirty="0">
              <a:latin typeface="Aptos" panose="020B0004020202020204" pitchFamily="34" charset="0"/>
            </a:endParaRP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B2B82660-34FA-9C1D-255E-AE3BF4A13FCE}"/>
              </a:ext>
            </a:extLst>
          </p:cNvPr>
          <p:cNvSpPr txBox="1"/>
          <p:nvPr/>
        </p:nvSpPr>
        <p:spPr>
          <a:xfrm>
            <a:off x="7452738" y="1881444"/>
            <a:ext cx="355453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333" dirty="0">
                <a:latin typeface="Aptos" panose="020B0004020202020204" pitchFamily="34" charset="0"/>
              </a:rPr>
              <a:t>고소작업시 항상 추락방지 안전장치를 사용합니다</a:t>
            </a:r>
            <a:endParaRPr lang="en-GB" sz="1467" dirty="0">
              <a:latin typeface="Aptos" panose="020B0004020202020204" pitchFamily="34" charset="0"/>
            </a:endParaRPr>
          </a:p>
        </p:txBody>
      </p:sp>
      <p:sp>
        <p:nvSpPr>
          <p:cNvPr id="51" name="TextBox 39">
            <a:extLst>
              <a:ext uri="{FF2B5EF4-FFF2-40B4-BE49-F238E27FC236}">
                <a16:creationId xmlns:a16="http://schemas.microsoft.com/office/drawing/2014/main" id="{035F9E6F-DA82-FC23-0C74-78F066BDF5C6}"/>
              </a:ext>
            </a:extLst>
          </p:cNvPr>
          <p:cNvSpPr txBox="1"/>
          <p:nvPr/>
        </p:nvSpPr>
        <p:spPr>
          <a:xfrm>
            <a:off x="7458525" y="5826705"/>
            <a:ext cx="348381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333" dirty="0">
                <a:latin typeface="Aptos" panose="020B0004020202020204" pitchFamily="34" charset="0"/>
              </a:rPr>
              <a:t>항상 허가를 득하고 준비가 된 후 선박에서  이동합니다</a:t>
            </a:r>
            <a:endParaRPr lang="en-GB" sz="1467" dirty="0">
              <a:latin typeface="Aptos" panose="020B00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5899E9-070E-4354-9D34-29BC4440D0DE}"/>
              </a:ext>
            </a:extLst>
          </p:cNvPr>
          <p:cNvSpPr txBox="1"/>
          <p:nvPr/>
        </p:nvSpPr>
        <p:spPr>
          <a:xfrm>
            <a:off x="617187" y="292077"/>
            <a:ext cx="10433893" cy="815291"/>
          </a:xfrm>
          <a:prstGeom prst="rect">
            <a:avLst/>
          </a:prstGeom>
          <a:solidFill>
            <a:srgbClr val="231F58"/>
          </a:solidFill>
        </p:spPr>
        <p:txBody>
          <a:bodyPr wrap="square" lIns="912000" rtlCol="0" anchor="ctr" anchorCtr="0">
            <a:noAutofit/>
          </a:bodyPr>
          <a:lstStyle/>
          <a:p>
            <a:r>
              <a:rPr lang="en-GB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Lifesaving rules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offshore wind industry - KOREAN</a:t>
            </a:r>
            <a:endParaRPr lang="en-GB" sz="2667" dirty="0">
              <a:solidFill>
                <a:schemeClr val="bg1"/>
              </a:solidFill>
            </a:endParaRPr>
          </a:p>
        </p:txBody>
      </p:sp>
      <p:pic>
        <p:nvPicPr>
          <p:cNvPr id="57" name="Picture 56" descr="A logo with a letter and a logo&#10;&#10;Description automatically generated">
            <a:extLst>
              <a:ext uri="{FF2B5EF4-FFF2-40B4-BE49-F238E27FC236}">
                <a16:creationId xmlns:a16="http://schemas.microsoft.com/office/drawing/2014/main" id="{CE404B23-7B37-BB2C-8665-FE4751F48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42" y="349567"/>
            <a:ext cx="524028" cy="70031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A19A2EA-1C2A-5FA7-4AC4-98EFA51AB8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0822" y="2520193"/>
            <a:ext cx="676501" cy="676501"/>
          </a:xfrm>
          <a:prstGeom prst="rect">
            <a:avLst/>
          </a:prstGeom>
          <a:noFill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AB0D60C-DADD-EC61-3505-EE62A89BC5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0822" y="3317453"/>
            <a:ext cx="676501" cy="676501"/>
          </a:xfrm>
          <a:prstGeom prst="rect">
            <a:avLst/>
          </a:prstGeom>
          <a:noFill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22C52EA-BC2F-B815-297A-CF7067581F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3109" y="4056684"/>
            <a:ext cx="676501" cy="676501"/>
          </a:xfrm>
          <a:prstGeom prst="rect">
            <a:avLst/>
          </a:prstGeom>
          <a:noFill/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3FB0AA5-7A6D-D4C5-FC4C-47CE04235AB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3108" y="5709074"/>
            <a:ext cx="676501" cy="676501"/>
          </a:xfrm>
          <a:prstGeom prst="rect">
            <a:avLst/>
          </a:prstGeom>
          <a:noFill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677F1C4-0A3C-C16F-CE98-7EAE6393BE5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67819" y="1805343"/>
            <a:ext cx="676501" cy="676501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BA34A60-4B80-2A43-9122-7816AFACF74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21628" y="3032530"/>
            <a:ext cx="676501" cy="676501"/>
          </a:xfrm>
          <a:prstGeom prst="rect">
            <a:avLst/>
          </a:prstGeom>
          <a:noFill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C2EA07D-D920-ED62-34B3-3AA51F11839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96414" y="3730999"/>
            <a:ext cx="676501" cy="676501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A86B369-98EC-E09C-DF96-36542F928A6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20158" y="4418484"/>
            <a:ext cx="676501" cy="676501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2EC9CB0-2C7B-11E9-C66C-E95EFB91928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32707" y="5705154"/>
            <a:ext cx="676501" cy="6765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838E98-5F61-31AF-3015-B4546CC7FC0D}"/>
              </a:ext>
            </a:extLst>
          </p:cNvPr>
          <p:cNvSpPr txBox="1"/>
          <p:nvPr/>
        </p:nvSpPr>
        <p:spPr>
          <a:xfrm>
            <a:off x="1404631" y="2808420"/>
            <a:ext cx="4143415" cy="30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00"/>
              </a:spcAft>
              <a:defRPr sz="1333">
                <a:latin typeface="Aptos" panose="020B0004020202020204" pitchFamily="34" charset="0"/>
              </a:defRPr>
            </a:lvl1pPr>
          </a:lstStyle>
          <a:p>
            <a:r>
              <a:rPr lang="ko-KR" altLang="en-US" dirty="0"/>
              <a:t>항상 의도된 목적에 적합한 도구와 장비를 사용합니다</a:t>
            </a:r>
            <a:r>
              <a:rPr lang="en-US" altLang="ko-KR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1C59F-03E5-80A1-FC0B-539A3ADFED8A}"/>
              </a:ext>
            </a:extLst>
          </p:cNvPr>
          <p:cNvSpPr txBox="1"/>
          <p:nvPr/>
        </p:nvSpPr>
        <p:spPr>
          <a:xfrm>
            <a:off x="1404631" y="3962154"/>
            <a:ext cx="4831673" cy="75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00"/>
              </a:spcAft>
              <a:defRPr sz="1333">
                <a:latin typeface="Aptos" panose="020B0004020202020204" pitchFamily="34" charset="0"/>
              </a:defRPr>
            </a:lvl1pPr>
          </a:lstStyle>
          <a:p>
            <a:endParaRPr lang="en-GB" altLang="ko-KR" dirty="0"/>
          </a:p>
          <a:p>
            <a:r>
              <a:rPr lang="ko-KR" altLang="en-US" dirty="0"/>
              <a:t>약물 및 음주 중 차량이나 기계로 작업 또는 조작을 하지 않습니다</a:t>
            </a:r>
            <a:endParaRPr lang="en-GB" altLang="ko-K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F0F81-B877-2A6D-19B6-424946ACC965}"/>
              </a:ext>
            </a:extLst>
          </p:cNvPr>
          <p:cNvSpPr txBox="1"/>
          <p:nvPr/>
        </p:nvSpPr>
        <p:spPr>
          <a:xfrm>
            <a:off x="1404631" y="3552220"/>
            <a:ext cx="402542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400"/>
              </a:spcAft>
              <a:defRPr sz="1333">
                <a:latin typeface="Aptos" panose="020B0004020202020204" pitchFamily="34" charset="0"/>
              </a:defRPr>
            </a:lvl1pPr>
          </a:lstStyle>
          <a:p>
            <a:r>
              <a:rPr lang="ko-KR" altLang="en-US" dirty="0"/>
              <a:t>교육훈련과 역량을 갖춘 후 작업에 임합니다</a:t>
            </a:r>
            <a:r>
              <a:rPr lang="en-US" altLang="ko-KR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39EC4-4531-9E87-AC69-BF78AA2E91D9}"/>
              </a:ext>
            </a:extLst>
          </p:cNvPr>
          <p:cNvSpPr txBox="1"/>
          <p:nvPr/>
        </p:nvSpPr>
        <p:spPr>
          <a:xfrm>
            <a:off x="7452738" y="3962922"/>
            <a:ext cx="3512525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ko-KR" altLang="en-US" sz="1333" dirty="0">
                <a:latin typeface="Aptos" panose="020B0004020202020204" pitchFamily="34" charset="0"/>
              </a:rPr>
              <a:t>중량물 하부에는 접근하지 않습니다</a:t>
            </a:r>
            <a:endParaRPr lang="en-US" altLang="ko-KR" sz="1333" dirty="0">
              <a:latin typeface="Aptos" panose="020B00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687273-9C11-DB8D-DBB4-FC91AA5BFA43}"/>
              </a:ext>
            </a:extLst>
          </p:cNvPr>
          <p:cNvSpPr txBox="1"/>
          <p:nvPr/>
        </p:nvSpPr>
        <p:spPr>
          <a:xfrm>
            <a:off x="7452738" y="3215750"/>
            <a:ext cx="4348353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400"/>
              </a:spcAft>
              <a:defRPr sz="1333">
                <a:latin typeface="Aptos" panose="020B0004020202020204" pitchFamily="34" charset="0"/>
              </a:defRPr>
            </a:lvl1pPr>
          </a:lstStyle>
          <a:p>
            <a:r>
              <a:rPr lang="ko-KR" altLang="en-US" dirty="0"/>
              <a:t>낙하방지를 위해 사용 도구</a:t>
            </a:r>
            <a:r>
              <a:rPr lang="en-US" altLang="ko-KR" dirty="0"/>
              <a:t>, </a:t>
            </a:r>
            <a:r>
              <a:rPr lang="ko-KR" altLang="en-US" dirty="0"/>
              <a:t>자재 및 장비는 항상 낙하방지끈을 체결합니다</a:t>
            </a:r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22207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3FF43-8899-2097-64A5-A48B5AA16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6">
            <a:extLst>
              <a:ext uri="{FF2B5EF4-FFF2-40B4-BE49-F238E27FC236}">
                <a16:creationId xmlns:a16="http://schemas.microsoft.com/office/drawing/2014/main" id="{91F9CD41-41F3-295C-BDD4-04F339DFDBFD}"/>
              </a:ext>
            </a:extLst>
          </p:cNvPr>
          <p:cNvSpPr txBox="1"/>
          <p:nvPr/>
        </p:nvSpPr>
        <p:spPr>
          <a:xfrm>
            <a:off x="1333154" y="1924104"/>
            <a:ext cx="3562191" cy="308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s-ES" sz="1333" dirty="0">
                <a:latin typeface="Aptos" panose="020B0004020202020204" pitchFamily="34" charset="0"/>
              </a:rPr>
              <a:t>Asegúrese siempre de establecer los planes y permisos necesarios antes de comenzar un trabajo</a:t>
            </a:r>
          </a:p>
          <a:p>
            <a:pPr>
              <a:spcAft>
                <a:spcPts val="400"/>
              </a:spcAft>
            </a:pPr>
            <a:endParaRPr lang="en-GB" sz="1467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s-ES" sz="1333" dirty="0">
                <a:latin typeface="Aptos" panose="020B0004020202020204" pitchFamily="34" charset="0"/>
              </a:rPr>
              <a:t>Utilice siempre herramientas y equipos que sean adecuados para el fin previsto</a:t>
            </a: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s-ES" sz="1333" dirty="0">
                <a:latin typeface="Aptos" panose="020B0004020202020204" pitchFamily="34" charset="0"/>
              </a:rPr>
              <a:t>Nunca realice ningún trabajo a menos que haya sido formado y evaluado para ello</a:t>
            </a: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s-ES" sz="1333" dirty="0">
                <a:latin typeface="Aptos" panose="020B0004020202020204" pitchFamily="34" charset="0"/>
              </a:rPr>
              <a:t>Nunca opere ni trabaje con vehículos o maquinaria bajo la influencia de las drogas o del alcohol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F87D7-8DD2-8D34-8A42-6AD7F58541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9344" y="1937434"/>
            <a:ext cx="676501" cy="676501"/>
          </a:xfrm>
          <a:prstGeom prst="rect">
            <a:avLst/>
          </a:prstGeom>
          <a:noFill/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FE6AC524-6888-B7DE-34CC-476367ADE068}"/>
              </a:ext>
            </a:extLst>
          </p:cNvPr>
          <p:cNvSpPr txBox="1"/>
          <p:nvPr/>
        </p:nvSpPr>
        <p:spPr>
          <a:xfrm>
            <a:off x="617187" y="1322421"/>
            <a:ext cx="4372079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50" b="1" dirty="0" err="1">
                <a:solidFill>
                  <a:schemeClr val="bg1"/>
                </a:solidFill>
                <a:latin typeface="Aptos"/>
              </a:rPr>
              <a:t>Trabajar</a:t>
            </a:r>
            <a:r>
              <a:rPr lang="en-GB" sz="1850" b="1" dirty="0">
                <a:solidFill>
                  <a:schemeClr val="bg1"/>
                </a:solidFill>
                <a:latin typeface="Aptos"/>
              </a:rPr>
              <a:t> </a:t>
            </a:r>
            <a:r>
              <a:rPr lang="en-GB" sz="1850" b="1" dirty="0" err="1">
                <a:solidFill>
                  <a:schemeClr val="bg1"/>
                </a:solidFill>
                <a:latin typeface="Aptos"/>
              </a:rPr>
              <a:t>Responsablemente</a:t>
            </a:r>
            <a:endParaRPr lang="en-GB" sz="1867" b="1" dirty="0" err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CEB1F077-9144-7F52-E5E9-B069B735324F}"/>
              </a:ext>
            </a:extLst>
          </p:cNvPr>
          <p:cNvSpPr txBox="1"/>
          <p:nvPr/>
        </p:nvSpPr>
        <p:spPr>
          <a:xfrm>
            <a:off x="6567820" y="1322421"/>
            <a:ext cx="4397443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50" b="1" dirty="0" err="1">
                <a:solidFill>
                  <a:schemeClr val="bg1"/>
                </a:solidFill>
                <a:latin typeface="Aptos"/>
              </a:rPr>
              <a:t>Trabajar</a:t>
            </a:r>
            <a:r>
              <a:rPr lang="en-GB" sz="1850" b="1" dirty="0">
                <a:solidFill>
                  <a:schemeClr val="bg1"/>
                </a:solidFill>
                <a:latin typeface="Aptos"/>
              </a:rPr>
              <a:t> </a:t>
            </a:r>
            <a:r>
              <a:rPr lang="en-GB" sz="1850" b="1" dirty="0" err="1">
                <a:solidFill>
                  <a:schemeClr val="bg1"/>
                </a:solidFill>
                <a:latin typeface="Aptos"/>
              </a:rPr>
              <a:t>en</a:t>
            </a:r>
            <a:r>
              <a:rPr lang="en-GB" sz="1850" b="1" dirty="0">
                <a:solidFill>
                  <a:schemeClr val="bg1"/>
                </a:solidFill>
                <a:latin typeface="Aptos"/>
              </a:rPr>
              <a:t> Alturas</a:t>
            </a:r>
            <a:endParaRPr lang="en-GB" sz="1867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49E52CE8-F44F-698D-90E4-D45252773377}"/>
              </a:ext>
            </a:extLst>
          </p:cNvPr>
          <p:cNvSpPr txBox="1"/>
          <p:nvPr/>
        </p:nvSpPr>
        <p:spPr>
          <a:xfrm>
            <a:off x="568105" y="5278264"/>
            <a:ext cx="4375191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50" b="1" dirty="0" err="1">
                <a:solidFill>
                  <a:schemeClr val="bg1"/>
                </a:solidFill>
                <a:latin typeface="Aptos"/>
              </a:rPr>
              <a:t>Trabajar</a:t>
            </a:r>
            <a:r>
              <a:rPr lang="en-GB" sz="1850" b="1" dirty="0">
                <a:solidFill>
                  <a:schemeClr val="bg1"/>
                </a:solidFill>
                <a:latin typeface="Aptos"/>
              </a:rPr>
              <a:t> con Electricidad</a:t>
            </a:r>
            <a:endParaRPr lang="en-GB" sz="1867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5C61B2C7-FD20-53D5-AB40-50DF7A81F840}"/>
              </a:ext>
            </a:extLst>
          </p:cNvPr>
          <p:cNvSpPr txBox="1"/>
          <p:nvPr/>
        </p:nvSpPr>
        <p:spPr>
          <a:xfrm>
            <a:off x="6593989" y="2557833"/>
            <a:ext cx="4348353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50" b="1" dirty="0" err="1">
                <a:solidFill>
                  <a:schemeClr val="bg1"/>
                </a:solidFill>
                <a:latin typeface="Aptos"/>
              </a:rPr>
              <a:t>Fuera</a:t>
            </a:r>
            <a:r>
              <a:rPr lang="en-GB" sz="1850" b="1" dirty="0">
                <a:solidFill>
                  <a:schemeClr val="bg1"/>
                </a:solidFill>
                <a:latin typeface="Aptos"/>
              </a:rPr>
              <a:t> de </a:t>
            </a:r>
            <a:r>
              <a:rPr lang="en-GB" sz="1850" b="1" dirty="0" err="1">
                <a:solidFill>
                  <a:schemeClr val="bg1"/>
                </a:solidFill>
                <a:latin typeface="Aptos"/>
              </a:rPr>
              <a:t>Peligro</a:t>
            </a:r>
            <a:endParaRPr lang="en-GB" sz="1850" b="1" dirty="0" err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DC3C28EA-516A-8173-11E2-D39285CC5B44}"/>
              </a:ext>
            </a:extLst>
          </p:cNvPr>
          <p:cNvSpPr txBox="1"/>
          <p:nvPr/>
        </p:nvSpPr>
        <p:spPr>
          <a:xfrm>
            <a:off x="1377991" y="5883179"/>
            <a:ext cx="356219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33" dirty="0">
                <a:latin typeface="Orsted Sans" panose="00000500000000000000" pitchFamily="50" charset="0"/>
              </a:rPr>
              <a:t>Verifique siempre el aislamiento y la energía cero antes de iniciar el trabajo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60040A85-1E99-9F23-2ABF-B29CB79DA0E2}"/>
              </a:ext>
            </a:extLst>
          </p:cNvPr>
          <p:cNvSpPr txBox="1"/>
          <p:nvPr/>
        </p:nvSpPr>
        <p:spPr>
          <a:xfrm>
            <a:off x="6663283" y="5282127"/>
            <a:ext cx="4301980" cy="379656"/>
          </a:xfrm>
          <a:prstGeom prst="rect">
            <a:avLst/>
          </a:prstGeom>
          <a:solidFill>
            <a:srgbClr val="2E9ED9"/>
          </a:solidFill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50" b="1" dirty="0" err="1">
                <a:solidFill>
                  <a:schemeClr val="bg1"/>
                </a:solidFill>
                <a:latin typeface="Aptos"/>
              </a:rPr>
              <a:t>Operaciones</a:t>
            </a:r>
            <a:r>
              <a:rPr lang="en-GB" sz="1850" b="1" dirty="0">
                <a:solidFill>
                  <a:schemeClr val="bg1"/>
                </a:solidFill>
                <a:latin typeface="Aptos"/>
              </a:rPr>
              <a:t> de </a:t>
            </a:r>
            <a:r>
              <a:rPr lang="en-GB" sz="1850" b="1" dirty="0" err="1">
                <a:solidFill>
                  <a:schemeClr val="bg1"/>
                </a:solidFill>
                <a:latin typeface="Aptos"/>
              </a:rPr>
              <a:t>transferencias</a:t>
            </a:r>
            <a:endParaRPr lang="en-GB" sz="1867" b="1" dirty="0" err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Box 40">
            <a:extLst>
              <a:ext uri="{FF2B5EF4-FFF2-40B4-BE49-F238E27FC236}">
                <a16:creationId xmlns:a16="http://schemas.microsoft.com/office/drawing/2014/main" id="{D78590F6-B828-4975-2599-ACBA46A44878}"/>
              </a:ext>
            </a:extLst>
          </p:cNvPr>
          <p:cNvSpPr txBox="1"/>
          <p:nvPr/>
        </p:nvSpPr>
        <p:spPr>
          <a:xfrm>
            <a:off x="7296659" y="3049131"/>
            <a:ext cx="3754421" cy="20923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s-ES" sz="1333" dirty="0">
                <a:latin typeface="Aptos" panose="020B0004020202020204" pitchFamily="34" charset="0"/>
              </a:rPr>
              <a:t>Asegure siempre las herramientas, los materiales sueltos y los equipos para evitar que se caigan</a:t>
            </a:r>
          </a:p>
          <a:p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s-ES" sz="1300" dirty="0">
                <a:latin typeface="Aptos"/>
              </a:rPr>
              <a:t>No se coloque nunca debajo de una carga suspendida durante operaciones de izamiento</a:t>
            </a:r>
            <a:endParaRPr lang="es-ES" sz="1300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endParaRPr lang="en-GB" sz="1333" dirty="0">
              <a:latin typeface="Aptos" panose="020B00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s-ES" sz="1333" dirty="0">
                <a:latin typeface="Aptos" panose="020B0004020202020204" pitchFamily="34" charset="0"/>
              </a:rPr>
              <a:t>Respete siempre las barreras y zonas de exclusión</a:t>
            </a: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6887D369-E402-E9D1-6660-C8BB6F568399}"/>
              </a:ext>
            </a:extLst>
          </p:cNvPr>
          <p:cNvSpPr txBox="1"/>
          <p:nvPr/>
        </p:nvSpPr>
        <p:spPr>
          <a:xfrm>
            <a:off x="7369247" y="1876853"/>
            <a:ext cx="355453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33" dirty="0">
                <a:latin typeface="Aptos" panose="020B0004020202020204" pitchFamily="34" charset="0"/>
              </a:rPr>
              <a:t>Cuando realice trabajos en altura, utilice siempre protección anticaídas</a:t>
            </a:r>
          </a:p>
        </p:txBody>
      </p:sp>
      <p:sp>
        <p:nvSpPr>
          <p:cNvPr id="51" name="TextBox 39">
            <a:extLst>
              <a:ext uri="{FF2B5EF4-FFF2-40B4-BE49-F238E27FC236}">
                <a16:creationId xmlns:a16="http://schemas.microsoft.com/office/drawing/2014/main" id="{49C8F5F1-0445-0464-1241-673C145F1A88}"/>
              </a:ext>
            </a:extLst>
          </p:cNvPr>
          <p:cNvSpPr txBox="1"/>
          <p:nvPr/>
        </p:nvSpPr>
        <p:spPr>
          <a:xfrm>
            <a:off x="7380151" y="5776664"/>
            <a:ext cx="3562191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00" dirty="0">
                <a:latin typeface="Aptos"/>
              </a:rPr>
              <a:t>Trasládese desde una embarcación únicamente cuando esté listo y se haya concedido el permiso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363AA9-EB39-56FF-5D55-E2AC56D96761}"/>
              </a:ext>
            </a:extLst>
          </p:cNvPr>
          <p:cNvSpPr txBox="1"/>
          <p:nvPr/>
        </p:nvSpPr>
        <p:spPr>
          <a:xfrm>
            <a:off x="617187" y="292077"/>
            <a:ext cx="10433893" cy="815291"/>
          </a:xfrm>
          <a:prstGeom prst="rect">
            <a:avLst/>
          </a:prstGeom>
          <a:solidFill>
            <a:srgbClr val="231F58"/>
          </a:solidFill>
        </p:spPr>
        <p:txBody>
          <a:bodyPr wrap="square" lIns="912000" rtlCol="0" anchor="ctr" anchorCtr="0">
            <a:noAutofit/>
          </a:bodyPr>
          <a:lstStyle/>
          <a:p>
            <a:r>
              <a:rPr lang="en-GB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Lifesaving rules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offshore wind industry – SPANISH</a:t>
            </a:r>
            <a:endParaRPr lang="en-GB" sz="2667" dirty="0">
              <a:solidFill>
                <a:schemeClr val="bg1"/>
              </a:solidFill>
            </a:endParaRPr>
          </a:p>
        </p:txBody>
      </p:sp>
      <p:pic>
        <p:nvPicPr>
          <p:cNvPr id="57" name="Picture 56" descr="A logo with a letter and a logo&#10;&#10;Description automatically generated">
            <a:extLst>
              <a:ext uri="{FF2B5EF4-FFF2-40B4-BE49-F238E27FC236}">
                <a16:creationId xmlns:a16="http://schemas.microsoft.com/office/drawing/2014/main" id="{121D5DB3-5C5F-9274-98AE-34A4A7192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42" y="349567"/>
            <a:ext cx="524028" cy="70031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65EDF22-5321-5809-7AAA-229F441149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9344" y="2756552"/>
            <a:ext cx="676501" cy="676501"/>
          </a:xfrm>
          <a:prstGeom prst="rect">
            <a:avLst/>
          </a:prstGeom>
          <a:noFill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05DA9FD-AA3F-6065-6038-8B9BE500BF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9344" y="3493666"/>
            <a:ext cx="676501" cy="676501"/>
          </a:xfrm>
          <a:prstGeom prst="rect">
            <a:avLst/>
          </a:prstGeom>
          <a:noFill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E494354-ED45-263B-C047-8E280595025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1631" y="4281142"/>
            <a:ext cx="676501" cy="676501"/>
          </a:xfrm>
          <a:prstGeom prst="rect">
            <a:avLst/>
          </a:prstGeom>
          <a:noFill/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D64B902-399D-4DF8-8C5B-4C14C5A298A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9344" y="5815894"/>
            <a:ext cx="676501" cy="676501"/>
          </a:xfrm>
          <a:prstGeom prst="rect">
            <a:avLst/>
          </a:prstGeom>
          <a:noFill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707C1DD-EE5A-9949-643D-3F77CDA4F82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567819" y="1805343"/>
            <a:ext cx="676501" cy="676501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B82DDC8-8868-DA19-E813-64C9CB3B8EF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21628" y="3032530"/>
            <a:ext cx="676501" cy="676501"/>
          </a:xfrm>
          <a:prstGeom prst="rect">
            <a:avLst/>
          </a:prstGeom>
          <a:noFill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65B60B5-E370-D9FC-6815-4A539D6BDC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93988" y="3852892"/>
            <a:ext cx="676501" cy="676501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31D6C0-3FA4-8127-3221-36A78CE7AF8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20158" y="4578378"/>
            <a:ext cx="676501" cy="676501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261D814-01D5-7547-C014-0B9A0A2A273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32707" y="5775107"/>
            <a:ext cx="676501" cy="6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48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E0D3B6C138D45B49B866DDF0557D5" ma:contentTypeVersion="17" ma:contentTypeDescription="Create a new document." ma:contentTypeScope="" ma:versionID="b2e61c1509a1a8a5b68e8fb91bf60e3d">
  <xsd:schema xmlns:xsd="http://www.w3.org/2001/XMLSchema" xmlns:xs="http://www.w3.org/2001/XMLSchema" xmlns:p="http://schemas.microsoft.com/office/2006/metadata/properties" xmlns:ns2="409002ef-9e8a-4fc3-b22e-485bc02c7a38" xmlns:ns3="71000bc1-66a0-4240-b925-9fcb57887595" targetNamespace="http://schemas.microsoft.com/office/2006/metadata/properties" ma:root="true" ma:fieldsID="04c095b40d7cad8845636e046fab8a5e" ns2:_="" ns3:_="">
    <xsd:import namespace="409002ef-9e8a-4fc3-b22e-485bc02c7a38"/>
    <xsd:import namespace="71000bc1-66a0-4240-b925-9fcb578875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002ef-9e8a-4fc3-b22e-485bc02c7a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c1cd91d-c4c1-4b1f-bf3c-da1bcff6acc3}" ma:internalName="TaxCatchAll" ma:showField="CatchAllData" ma:web="409002ef-9e8a-4fc3-b22e-485bc02c7a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00bc1-66a0-4240-b925-9fcb57887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49f67f5-16ba-4767-9c7c-402f9af90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000bc1-66a0-4240-b925-9fcb57887595">
      <Terms xmlns="http://schemas.microsoft.com/office/infopath/2007/PartnerControls"/>
    </lcf76f155ced4ddcb4097134ff3c332f>
    <TaxCatchAll xmlns="409002ef-9e8a-4fc3-b22e-485bc02c7a38" xsi:nil="true"/>
  </documentManagement>
</p:properties>
</file>

<file path=customXml/itemProps1.xml><?xml version="1.0" encoding="utf-8"?>
<ds:datastoreItem xmlns:ds="http://schemas.openxmlformats.org/officeDocument/2006/customXml" ds:itemID="{69CA0B57-2242-4818-8125-3F92217AD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AEB75F-2CF0-4FA0-8597-31A928AD1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002ef-9e8a-4fc3-b22e-485bc02c7a38"/>
    <ds:schemaRef ds:uri="71000bc1-66a0-4240-b925-9fcb578875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6B2387-1F4B-4F93-A612-7283F0BDDA34}">
  <ds:schemaRefs>
    <ds:schemaRef ds:uri="http://schemas.microsoft.com/office/2006/metadata/properties"/>
    <ds:schemaRef ds:uri="http://schemas.microsoft.com/office/infopath/2007/PartnerControls"/>
    <ds:schemaRef ds:uri="71000bc1-66a0-4240-b925-9fcb57887595"/>
    <ds:schemaRef ds:uri="409002ef-9e8a-4fc3-b22e-485bc02c7a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1037</Words>
  <Application>Microsoft Office PowerPoint</Application>
  <PresentationFormat>Widescreen</PresentationFormat>
  <Paragraphs>127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Carvalho</dc:creator>
  <cp:lastModifiedBy>Mariana Carvalho</cp:lastModifiedBy>
  <cp:revision>44</cp:revision>
  <dcterms:created xsi:type="dcterms:W3CDTF">2024-10-16T12:04:12Z</dcterms:created>
  <dcterms:modified xsi:type="dcterms:W3CDTF">2024-11-13T12:44:16Z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d9a29f-7d17-4193-85e4-1bef0fc2e901_Enabled">
    <vt:lpwstr>true</vt:lpwstr>
  </property>
  <property fmtid="{D5CDD505-2E9C-101B-9397-08002B2CF9AE}" pid="3" name="MSIP_Label_b8d9a29f-7d17-4193-85e4-1bef0fc2e901_SetDate">
    <vt:lpwstr>2024-10-28T07:38:26Z</vt:lpwstr>
  </property>
  <property fmtid="{D5CDD505-2E9C-101B-9397-08002B2CF9AE}" pid="4" name="MSIP_Label_b8d9a29f-7d17-4193-85e4-1bef0fc2e901_Method">
    <vt:lpwstr>Standard</vt:lpwstr>
  </property>
  <property fmtid="{D5CDD505-2E9C-101B-9397-08002B2CF9AE}" pid="5" name="MSIP_Label_b8d9a29f-7d17-4193-85e4-1bef0fc2e901_Name">
    <vt:lpwstr>b8d9a29f-7d17-4193-85e4-1bef0fc2e901</vt:lpwstr>
  </property>
  <property fmtid="{D5CDD505-2E9C-101B-9397-08002B2CF9AE}" pid="6" name="MSIP_Label_b8d9a29f-7d17-4193-85e4-1bef0fc2e901_SiteId">
    <vt:lpwstr>100b3c99-f3e2-4da0-9c8a-b9d345742c36</vt:lpwstr>
  </property>
  <property fmtid="{D5CDD505-2E9C-101B-9397-08002B2CF9AE}" pid="7" name="MSIP_Label_b8d9a29f-7d17-4193-85e4-1bef0fc2e901_ActionId">
    <vt:lpwstr>b2d41f0f-28cc-46d0-a0d8-f9b4cf8d34ba</vt:lpwstr>
  </property>
  <property fmtid="{D5CDD505-2E9C-101B-9397-08002B2CF9AE}" pid="8" name="MSIP_Label_b8d9a29f-7d17-4193-85e4-1bef0fc2e901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INTERNAL</vt:lpwstr>
  </property>
  <property fmtid="{D5CDD505-2E9C-101B-9397-08002B2CF9AE}" pid="11" name="ContentTypeId">
    <vt:lpwstr>0x01010042FE0D3B6C138D45B49B866DDF0557D5</vt:lpwstr>
  </property>
  <property fmtid="{D5CDD505-2E9C-101B-9397-08002B2CF9AE}" pid="12" name="MediaServiceImageTags">
    <vt:lpwstr/>
  </property>
</Properties>
</file>